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 id="2147483736" r:id="rId3"/>
    <p:sldMasterId id="2147483748" r:id="rId4"/>
    <p:sldMasterId id="2147483772" r:id="rId5"/>
    <p:sldMasterId id="2147483796" r:id="rId6"/>
    <p:sldMasterId id="2147483939" r:id="rId7"/>
  </p:sldMasterIdLst>
  <p:notesMasterIdLst>
    <p:notesMasterId r:id="rId49"/>
  </p:notesMasterIdLst>
  <p:sldIdLst>
    <p:sldId id="277" r:id="rId8"/>
    <p:sldId id="301" r:id="rId9"/>
    <p:sldId id="300" r:id="rId10"/>
    <p:sldId id="302" r:id="rId11"/>
    <p:sldId id="309" r:id="rId12"/>
    <p:sldId id="303" r:id="rId13"/>
    <p:sldId id="363" r:id="rId14"/>
    <p:sldId id="304" r:id="rId15"/>
    <p:sldId id="307" r:id="rId16"/>
    <p:sldId id="310" r:id="rId17"/>
    <p:sldId id="311" r:id="rId18"/>
    <p:sldId id="346" r:id="rId19"/>
    <p:sldId id="347" r:id="rId20"/>
    <p:sldId id="332" r:id="rId21"/>
    <p:sldId id="324" r:id="rId22"/>
    <p:sldId id="316" r:id="rId23"/>
    <p:sldId id="333" r:id="rId24"/>
    <p:sldId id="318" r:id="rId25"/>
    <p:sldId id="362" r:id="rId26"/>
    <p:sldId id="321" r:id="rId27"/>
    <p:sldId id="366" r:id="rId28"/>
    <p:sldId id="355" r:id="rId29"/>
    <p:sldId id="325" r:id="rId30"/>
    <p:sldId id="326" r:id="rId31"/>
    <p:sldId id="356" r:id="rId32"/>
    <p:sldId id="357" r:id="rId33"/>
    <p:sldId id="334" r:id="rId34"/>
    <p:sldId id="335" r:id="rId35"/>
    <p:sldId id="336" r:id="rId36"/>
    <p:sldId id="358" r:id="rId37"/>
    <p:sldId id="337" r:id="rId38"/>
    <p:sldId id="359" r:id="rId39"/>
    <p:sldId id="338" r:id="rId40"/>
    <p:sldId id="317" r:id="rId41"/>
    <p:sldId id="327" r:id="rId42"/>
    <p:sldId id="344" r:id="rId43"/>
    <p:sldId id="339" r:id="rId44"/>
    <p:sldId id="341" r:id="rId45"/>
    <p:sldId id="345" r:id="rId46"/>
    <p:sldId id="361" r:id="rId47"/>
    <p:sldId id="28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2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C0E9"/>
    <a:srgbClr val="92D1F8"/>
    <a:srgbClr val="000000"/>
    <a:srgbClr val="18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8" autoAdjust="0"/>
    <p:restoredTop sz="33453" autoAdjust="0"/>
  </p:normalViewPr>
  <p:slideViewPr>
    <p:cSldViewPr snapToGrid="0">
      <p:cViewPr varScale="1">
        <p:scale>
          <a:sx n="28" d="100"/>
          <a:sy n="28" d="100"/>
        </p:scale>
        <p:origin x="3324" y="84"/>
      </p:cViewPr>
      <p:guideLst>
        <p:guide orient="horz" pos="572"/>
        <p:guide pos="27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IEPDCS01\Shared\Institute%20for%20Economics%20and%20Peace\Global%20Peace%20Index\2018%20GPI\Section%203%20-%20%20Economic%20value%20of%20peace\charts\GPI%20section%203%20Economic%20value%20of%20peace%20-%20v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CH-SBS\Shared\Institute%20for%20Economics%20and%20Peace\Research\Research%20Briefs\Positive%20Peace%20Index\PPI%202015\Text%20documents\InDesign%20Files\PPI%202015\Original%20Files\Dave%20Charts%20for%20Positive%20Peace%20Quick%20Paper.v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6639659872056"/>
          <c:y val="8.3900518303423544E-2"/>
          <c:w val="0.62120778722516246"/>
          <c:h val="0.9090843665574212"/>
        </c:manualLayout>
      </c:layout>
      <c:pieChart>
        <c:varyColors val="1"/>
        <c:ser>
          <c:idx val="1"/>
          <c:order val="0"/>
          <c:dPt>
            <c:idx val="0"/>
            <c:bubble3D val="0"/>
            <c:spPr>
              <a:solidFill>
                <a:schemeClr val="accent6">
                  <a:tint val="48000"/>
                </a:schemeClr>
              </a:solidFill>
              <a:ln>
                <a:noFill/>
              </a:ln>
              <a:effectLst/>
            </c:spPr>
            <c:extLst>
              <c:ext xmlns:c16="http://schemas.microsoft.com/office/drawing/2014/chart" uri="{C3380CC4-5D6E-409C-BE32-E72D297353CC}">
                <c16:uniqueId val="{00000001-AF4E-4623-AE99-8981580D6C18}"/>
              </c:ext>
            </c:extLst>
          </c:dPt>
          <c:dPt>
            <c:idx val="1"/>
            <c:bubble3D val="0"/>
            <c:spPr>
              <a:solidFill>
                <a:schemeClr val="accent6">
                  <a:tint val="65000"/>
                </a:schemeClr>
              </a:solidFill>
              <a:ln>
                <a:noFill/>
              </a:ln>
              <a:effectLst/>
            </c:spPr>
            <c:extLst>
              <c:ext xmlns:c16="http://schemas.microsoft.com/office/drawing/2014/chart" uri="{C3380CC4-5D6E-409C-BE32-E72D297353CC}">
                <c16:uniqueId val="{00000003-AF4E-4623-AE99-8981580D6C18}"/>
              </c:ext>
            </c:extLst>
          </c:dPt>
          <c:dPt>
            <c:idx val="2"/>
            <c:bubble3D val="0"/>
            <c:spPr>
              <a:solidFill>
                <a:schemeClr val="accent6">
                  <a:tint val="83000"/>
                </a:schemeClr>
              </a:solidFill>
              <a:ln>
                <a:noFill/>
              </a:ln>
              <a:effectLst/>
            </c:spPr>
            <c:extLst>
              <c:ext xmlns:c16="http://schemas.microsoft.com/office/drawing/2014/chart" uri="{C3380CC4-5D6E-409C-BE32-E72D297353CC}">
                <c16:uniqueId val="{00000005-AF4E-4623-AE99-8981580D6C18}"/>
              </c:ext>
            </c:extLst>
          </c:dPt>
          <c:dPt>
            <c:idx val="3"/>
            <c:bubble3D val="0"/>
            <c:spPr>
              <a:solidFill>
                <a:schemeClr val="accent6"/>
              </a:solidFill>
              <a:ln>
                <a:noFill/>
              </a:ln>
              <a:effectLst/>
            </c:spPr>
            <c:extLst>
              <c:ext xmlns:c16="http://schemas.microsoft.com/office/drawing/2014/chart" uri="{C3380CC4-5D6E-409C-BE32-E72D297353CC}">
                <c16:uniqueId val="{00000007-AF4E-4623-AE99-8981580D6C18}"/>
              </c:ext>
            </c:extLst>
          </c:dPt>
          <c:dPt>
            <c:idx val="4"/>
            <c:bubble3D val="0"/>
            <c:spPr>
              <a:solidFill>
                <a:schemeClr val="accent6">
                  <a:shade val="82000"/>
                </a:schemeClr>
              </a:solidFill>
              <a:ln>
                <a:noFill/>
              </a:ln>
              <a:effectLst/>
            </c:spPr>
            <c:extLst>
              <c:ext xmlns:c16="http://schemas.microsoft.com/office/drawing/2014/chart" uri="{C3380CC4-5D6E-409C-BE32-E72D297353CC}">
                <c16:uniqueId val="{00000009-AF4E-4623-AE99-8981580D6C18}"/>
              </c:ext>
            </c:extLst>
          </c:dPt>
          <c:dPt>
            <c:idx val="5"/>
            <c:bubble3D val="0"/>
            <c:spPr>
              <a:solidFill>
                <a:schemeClr val="accent6">
                  <a:shade val="65000"/>
                </a:schemeClr>
              </a:solidFill>
              <a:ln>
                <a:noFill/>
              </a:ln>
              <a:effectLst/>
            </c:spPr>
            <c:extLst>
              <c:ext xmlns:c16="http://schemas.microsoft.com/office/drawing/2014/chart" uri="{C3380CC4-5D6E-409C-BE32-E72D297353CC}">
                <c16:uniqueId val="{0000000B-AF4E-4623-AE99-8981580D6C18}"/>
              </c:ext>
            </c:extLst>
          </c:dPt>
          <c:dPt>
            <c:idx val="6"/>
            <c:bubble3D val="0"/>
            <c:spPr>
              <a:solidFill>
                <a:schemeClr val="accent6">
                  <a:shade val="47000"/>
                </a:schemeClr>
              </a:solidFill>
              <a:ln>
                <a:noFill/>
              </a:ln>
              <a:effectLst/>
            </c:spPr>
            <c:extLst>
              <c:ext xmlns:c16="http://schemas.microsoft.com/office/drawing/2014/chart" uri="{C3380CC4-5D6E-409C-BE32-E72D297353CC}">
                <c16:uniqueId val="{0000000D-AF4E-4623-AE99-8981580D6C18}"/>
              </c:ext>
            </c:extLst>
          </c:dPt>
          <c:dLbls>
            <c:dLbl>
              <c:idx val="1"/>
              <c:layout/>
              <c:tx>
                <c:rich>
                  <a:bodyPr/>
                  <a:lstStyle/>
                  <a:p>
                    <a:fld id="{6095BFC3-CC9A-4CB5-A698-BA682F26EEF3}" type="CATEGORYNAME">
                      <a:rPr lang="en-US">
                        <a:solidFill>
                          <a:schemeClr val="bg1"/>
                        </a:solidFill>
                      </a:rPr>
                      <a:pPr/>
                      <a:t>[CATEGORY NAME]</a:t>
                    </a:fld>
                    <a:r>
                      <a:rPr lang="en-US" baseline="0" dirty="0"/>
                      <a:t>, </a:t>
                    </a:r>
                    <a:fld id="{2F3BD286-EE71-4DAA-B315-68641014D277}" type="VALUE">
                      <a:rPr lang="en-US" baseline="0">
                        <a:solidFill>
                          <a:schemeClr val="bg1"/>
                        </a:solidFill>
                      </a:rPr>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F4E-4623-AE99-8981580D6C18}"/>
                </c:ext>
              </c:extLst>
            </c:dLbl>
            <c:dLbl>
              <c:idx val="2"/>
              <c:layout/>
              <c:tx>
                <c:rich>
                  <a:bodyPr/>
                  <a:lstStyle/>
                  <a:p>
                    <a:fld id="{727AFB16-1B85-4325-9E7B-12E457267DCD}" type="CATEGORYNAME">
                      <a:rPr lang="en-US">
                        <a:solidFill>
                          <a:schemeClr val="bg1"/>
                        </a:solidFill>
                      </a:rPr>
                      <a:pPr/>
                      <a:t>[CATEGORY NAME]</a:t>
                    </a:fld>
                    <a:r>
                      <a:rPr lang="en-US" baseline="0" dirty="0">
                        <a:solidFill>
                          <a:schemeClr val="bg1"/>
                        </a:solidFill>
                      </a:rPr>
                      <a:t>, </a:t>
                    </a:r>
                    <a:fld id="{E45D2DCC-4D2F-48E3-A8B2-06A128335867}" type="VALUE">
                      <a:rPr lang="en-US" baseline="0">
                        <a:solidFill>
                          <a:schemeClr val="bg1"/>
                        </a:solidFill>
                      </a:rPr>
                      <a:pPr/>
                      <a:t>[VALUE]</a:t>
                    </a:fld>
                    <a:endParaRPr lang="en-US" baseline="0"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F4E-4623-AE99-8981580D6C18}"/>
                </c:ext>
              </c:extLst>
            </c:dLbl>
            <c:dLbl>
              <c:idx val="5"/>
              <c:layout/>
              <c:tx>
                <c:rich>
                  <a:bodyPr/>
                  <a:lstStyle/>
                  <a:p>
                    <a:fld id="{535865AC-0C43-421A-A81A-B225CC9919FC}" type="CATEGORYNAME">
                      <a:rPr lang="en-US">
                        <a:solidFill>
                          <a:schemeClr val="tx1">
                            <a:lumMod val="50000"/>
                          </a:schemeClr>
                        </a:solidFill>
                      </a:rPr>
                      <a:pPr/>
                      <a:t>[CATEGORY NAME]</a:t>
                    </a:fld>
                    <a:r>
                      <a:rPr lang="en-US" baseline="0" dirty="0">
                        <a:solidFill>
                          <a:schemeClr val="bg1"/>
                        </a:solidFill>
                      </a:rPr>
                      <a:t>, </a:t>
                    </a:r>
                    <a:fld id="{ADBC8CCF-A776-45C0-9196-51E4D6B985B7}" type="VALUE">
                      <a:rPr lang="en-US" baseline="0">
                        <a:solidFill>
                          <a:schemeClr val="tx1">
                            <a:lumMod val="50000"/>
                          </a:schemeClr>
                        </a:solidFill>
                      </a:rPr>
                      <a:pPr/>
                      <a:t>[VALUE]</a:t>
                    </a:fld>
                    <a:endParaRPr lang="en-US" baseline="0"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AF4E-4623-AE99-8981580D6C18}"/>
                </c:ext>
              </c:extLst>
            </c:dLbl>
            <c:dLbl>
              <c:idx val="6"/>
              <c:layout>
                <c:manualLayout>
                  <c:x val="7.3798493415508051E-2"/>
                  <c:y val="1.0712255326183957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F4E-4623-AE99-8981580D6C1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layout/>
              </c:ext>
            </c:extLst>
          </c:dLbls>
          <c:cat>
            <c:strRef>
              <c:f>Breakdown!$A$19:$A$25</c:f>
              <c:strCache>
                <c:ptCount val="7"/>
                <c:pt idx="0">
                  <c:v>Military expenditure</c:v>
                </c:pt>
                <c:pt idx="1">
                  <c:v>Internal Security</c:v>
                </c:pt>
                <c:pt idx="2">
                  <c:v>Homicide</c:v>
                </c:pt>
                <c:pt idx="3">
                  <c:v>Violent and sexual Crime</c:v>
                </c:pt>
                <c:pt idx="4">
                  <c:v>Private security</c:v>
                </c:pt>
                <c:pt idx="5">
                  <c:v>Conflict</c:v>
                </c:pt>
                <c:pt idx="6">
                  <c:v>Other</c:v>
                </c:pt>
              </c:strCache>
            </c:strRef>
          </c:cat>
          <c:val>
            <c:numRef>
              <c:f>Breakdown!$C$19:$C$25</c:f>
              <c:numCache>
                <c:formatCode>0%</c:formatCode>
                <c:ptCount val="7"/>
                <c:pt idx="0">
                  <c:v>0.37180943305937741</c:v>
                </c:pt>
                <c:pt idx="1">
                  <c:v>0.27393956862537427</c:v>
                </c:pt>
                <c:pt idx="2">
                  <c:v>0.16616655160219324</c:v>
                </c:pt>
                <c:pt idx="3">
                  <c:v>4.0265848767811335E-2</c:v>
                </c:pt>
                <c:pt idx="4">
                  <c:v>5.4932056702257967E-2</c:v>
                </c:pt>
                <c:pt idx="5">
                  <c:v>7.9975898852609015E-2</c:v>
                </c:pt>
                <c:pt idx="6">
                  <c:v>1.2910642390376703E-2</c:v>
                </c:pt>
              </c:numCache>
            </c:numRef>
          </c:val>
          <c:extLst>
            <c:ext xmlns:c16="http://schemas.microsoft.com/office/drawing/2014/chart" uri="{C3380CC4-5D6E-409C-BE32-E72D297353CC}">
              <c16:uniqueId val="{0000000E-AF4E-4623-AE99-8981580D6C1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905850706179033"/>
          <c:y val="0.17229659672521558"/>
          <c:w val="0.69094149293820961"/>
          <c:h val="0.62006281620138293"/>
        </c:manualLayout>
      </c:layout>
      <c:barChart>
        <c:barDir val="col"/>
        <c:grouping val="stacked"/>
        <c:varyColors val="0"/>
        <c:ser>
          <c:idx val="0"/>
          <c:order val="0"/>
          <c:tx>
            <c:strRef>
              <c:f>freq!$B$11</c:f>
              <c:strCache>
                <c:ptCount val="1"/>
                <c:pt idx="0">
                  <c:v>Non-Violent</c:v>
                </c:pt>
              </c:strCache>
            </c:strRef>
          </c:tx>
          <c:spPr>
            <a:solidFill>
              <a:schemeClr val="tx2">
                <a:lumMod val="75000"/>
              </a:schemeClr>
            </a:solidFill>
          </c:spPr>
          <c:invertIfNegative val="0"/>
          <c:cat>
            <c:strRef>
              <c:f>freq!$A$12:$A$14</c:f>
              <c:strCache>
                <c:ptCount val="3"/>
                <c:pt idx="0">
                  <c:v>High Positive Peace</c:v>
                </c:pt>
                <c:pt idx="1">
                  <c:v>Medium Positive Peace</c:v>
                </c:pt>
                <c:pt idx="2">
                  <c:v>Low Positive Peace</c:v>
                </c:pt>
              </c:strCache>
            </c:strRef>
          </c:cat>
          <c:val>
            <c:numRef>
              <c:f>freq!$B$12:$B$14</c:f>
              <c:numCache>
                <c:formatCode>General</c:formatCode>
                <c:ptCount val="3"/>
                <c:pt idx="0">
                  <c:v>19</c:v>
                </c:pt>
                <c:pt idx="1">
                  <c:v>32</c:v>
                </c:pt>
                <c:pt idx="2">
                  <c:v>30</c:v>
                </c:pt>
              </c:numCache>
            </c:numRef>
          </c:val>
          <c:extLst>
            <c:ext xmlns:c16="http://schemas.microsoft.com/office/drawing/2014/chart" uri="{C3380CC4-5D6E-409C-BE32-E72D297353CC}">
              <c16:uniqueId val="{00000000-905A-406F-8C3C-3724DA31B0BE}"/>
            </c:ext>
          </c:extLst>
        </c:ser>
        <c:ser>
          <c:idx val="1"/>
          <c:order val="1"/>
          <c:tx>
            <c:strRef>
              <c:f>freq!$C$11</c:f>
              <c:strCache>
                <c:ptCount val="1"/>
                <c:pt idx="0">
                  <c:v>Combination</c:v>
                </c:pt>
              </c:strCache>
            </c:strRef>
          </c:tx>
          <c:spPr>
            <a:solidFill>
              <a:srgbClr val="F19A27"/>
            </a:solidFill>
          </c:spPr>
          <c:invertIfNegative val="0"/>
          <c:cat>
            <c:strRef>
              <c:f>freq!$A$12:$A$14</c:f>
              <c:strCache>
                <c:ptCount val="3"/>
                <c:pt idx="0">
                  <c:v>High Positive Peace</c:v>
                </c:pt>
                <c:pt idx="1">
                  <c:v>Medium Positive Peace</c:v>
                </c:pt>
                <c:pt idx="2">
                  <c:v>Low Positive Peace</c:v>
                </c:pt>
              </c:strCache>
            </c:strRef>
          </c:cat>
          <c:val>
            <c:numRef>
              <c:f>freq!$C$12:$C$14</c:f>
              <c:numCache>
                <c:formatCode>General</c:formatCode>
                <c:ptCount val="3"/>
                <c:pt idx="0">
                  <c:v>7</c:v>
                </c:pt>
                <c:pt idx="1">
                  <c:v>10</c:v>
                </c:pt>
                <c:pt idx="2">
                  <c:v>10</c:v>
                </c:pt>
              </c:numCache>
            </c:numRef>
          </c:val>
          <c:extLst>
            <c:ext xmlns:c16="http://schemas.microsoft.com/office/drawing/2014/chart" uri="{C3380CC4-5D6E-409C-BE32-E72D297353CC}">
              <c16:uniqueId val="{00000001-905A-406F-8C3C-3724DA31B0BE}"/>
            </c:ext>
          </c:extLst>
        </c:ser>
        <c:ser>
          <c:idx val="2"/>
          <c:order val="2"/>
          <c:tx>
            <c:strRef>
              <c:f>freq!$D$11</c:f>
              <c:strCache>
                <c:ptCount val="1"/>
                <c:pt idx="0">
                  <c:v>Violent</c:v>
                </c:pt>
              </c:strCache>
            </c:strRef>
          </c:tx>
          <c:spPr>
            <a:solidFill>
              <a:srgbClr val="C00000"/>
            </a:solidFill>
          </c:spPr>
          <c:invertIfNegative val="0"/>
          <c:cat>
            <c:strRef>
              <c:f>freq!$A$12:$A$14</c:f>
              <c:strCache>
                <c:ptCount val="3"/>
                <c:pt idx="0">
                  <c:v>High Positive Peace</c:v>
                </c:pt>
                <c:pt idx="1">
                  <c:v>Medium Positive Peace</c:v>
                </c:pt>
                <c:pt idx="2">
                  <c:v>Low Positive Peace</c:v>
                </c:pt>
              </c:strCache>
            </c:strRef>
          </c:cat>
          <c:val>
            <c:numRef>
              <c:f>freq!$D$12:$D$14</c:f>
              <c:numCache>
                <c:formatCode>General</c:formatCode>
                <c:ptCount val="3"/>
                <c:pt idx="0">
                  <c:v>11</c:v>
                </c:pt>
                <c:pt idx="1">
                  <c:v>48</c:v>
                </c:pt>
                <c:pt idx="2">
                  <c:v>63</c:v>
                </c:pt>
              </c:numCache>
            </c:numRef>
          </c:val>
          <c:extLst>
            <c:ext xmlns:c16="http://schemas.microsoft.com/office/drawing/2014/chart" uri="{C3380CC4-5D6E-409C-BE32-E72D297353CC}">
              <c16:uniqueId val="{00000002-905A-406F-8C3C-3724DA31B0BE}"/>
            </c:ext>
          </c:extLst>
        </c:ser>
        <c:dLbls>
          <c:showLegendKey val="0"/>
          <c:showVal val="0"/>
          <c:showCatName val="0"/>
          <c:showSerName val="0"/>
          <c:showPercent val="0"/>
          <c:showBubbleSize val="0"/>
        </c:dLbls>
        <c:gapWidth val="22"/>
        <c:overlap val="100"/>
        <c:axId val="169247376"/>
        <c:axId val="169249552"/>
      </c:barChart>
      <c:catAx>
        <c:axId val="169247376"/>
        <c:scaling>
          <c:orientation val="minMax"/>
        </c:scaling>
        <c:delete val="0"/>
        <c:axPos val="b"/>
        <c:numFmt formatCode="General" sourceLinked="1"/>
        <c:majorTickMark val="none"/>
        <c:minorTickMark val="none"/>
        <c:tickLblPos val="nextTo"/>
        <c:txPr>
          <a:bodyPr/>
          <a:lstStyle/>
          <a:p>
            <a:pPr algn="ctr">
              <a:defRPr lang="en-AU" sz="1600" b="0" i="0" u="none" strike="noStrike" kern="1200" baseline="0">
                <a:solidFill>
                  <a:srgbClr val="2C3744"/>
                </a:solidFill>
                <a:latin typeface="+mn-lt"/>
                <a:ea typeface="+mn-ea"/>
                <a:cs typeface="+mn-cs"/>
              </a:defRPr>
            </a:pPr>
            <a:endParaRPr lang="en-US"/>
          </a:p>
        </c:txPr>
        <c:crossAx val="169249552"/>
        <c:crosses val="autoZero"/>
        <c:auto val="1"/>
        <c:lblAlgn val="ctr"/>
        <c:lblOffset val="100"/>
        <c:noMultiLvlLbl val="0"/>
      </c:catAx>
      <c:valAx>
        <c:axId val="169249552"/>
        <c:scaling>
          <c:orientation val="minMax"/>
        </c:scaling>
        <c:delete val="0"/>
        <c:axPos val="l"/>
        <c:title>
          <c:tx>
            <c:rich>
              <a:bodyPr rot="-5400000" vert="horz"/>
              <a:lstStyle/>
              <a:p>
                <a:pPr algn="ctr" rtl="0">
                  <a:defRPr lang="en-AU" sz="1600" b="1" i="0" u="none" strike="noStrike" kern="1200" baseline="0">
                    <a:solidFill>
                      <a:srgbClr val="002060"/>
                    </a:solidFill>
                    <a:latin typeface="+mn-lt"/>
                    <a:ea typeface="+mn-ea"/>
                    <a:cs typeface="+mn-cs"/>
                  </a:defRPr>
                </a:pPr>
                <a:r>
                  <a:rPr lang="en-AU" sz="1600" b="1" i="0" u="none" strike="noStrike" kern="1200" baseline="0">
                    <a:solidFill>
                      <a:srgbClr val="002060"/>
                    </a:solidFill>
                    <a:latin typeface="+mn-lt"/>
                    <a:ea typeface="+mn-ea"/>
                    <a:cs typeface="+mn-cs"/>
                  </a:rPr>
                  <a:t>Number of resistance movements</a:t>
                </a:r>
              </a:p>
            </c:rich>
          </c:tx>
          <c:layout>
            <c:manualLayout>
              <c:xMode val="edge"/>
              <c:yMode val="edge"/>
              <c:x val="0.22590573909812042"/>
              <c:y val="0.1860696714701742"/>
            </c:manualLayout>
          </c:layout>
          <c:overlay val="0"/>
        </c:title>
        <c:numFmt formatCode="General" sourceLinked="1"/>
        <c:majorTickMark val="none"/>
        <c:minorTickMark val="none"/>
        <c:tickLblPos val="nextTo"/>
        <c:txPr>
          <a:bodyPr/>
          <a:lstStyle/>
          <a:p>
            <a:pPr algn="ctr">
              <a:defRPr lang="en-AU" sz="1400" b="0" i="0" u="none" strike="noStrike" kern="1200" baseline="0">
                <a:solidFill>
                  <a:schemeClr val="tx1"/>
                </a:solidFill>
                <a:latin typeface="+mn-lt"/>
                <a:ea typeface="+mn-ea"/>
                <a:cs typeface="+mn-cs"/>
              </a:defRPr>
            </a:pPr>
            <a:endParaRPr lang="en-US"/>
          </a:p>
        </c:txPr>
        <c:crossAx val="169247376"/>
        <c:crosses val="autoZero"/>
        <c:crossBetween val="between"/>
      </c:valAx>
    </c:plotArea>
    <c:legend>
      <c:legendPos val="t"/>
      <c:layout>
        <c:manualLayout>
          <c:xMode val="edge"/>
          <c:yMode val="edge"/>
          <c:x val="2.6546484050590829E-2"/>
          <c:y val="0.63739176879715809"/>
          <c:w val="0.18659656010609532"/>
          <c:h val="0.19620637946701561"/>
        </c:manualLayout>
      </c:layout>
      <c:overlay val="0"/>
      <c:spPr>
        <a:solidFill>
          <a:schemeClr val="bg1">
            <a:lumMod val="85000"/>
          </a:schemeClr>
        </a:solidFill>
      </c:spPr>
      <c:txPr>
        <a:bodyPr/>
        <a:lstStyle/>
        <a:p>
          <a:pPr>
            <a:defRPr sz="1400">
              <a:solidFill>
                <a:srgbClr val="2C3744"/>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AA24-4C80-8E7C-B80C7FD65011}"/>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AA24-4C80-8E7C-B80C7FD6501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AA24-4C80-8E7C-B80C7FD65011}"/>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AA24-4C80-8E7C-B80C7FD65011}"/>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AA24-4C80-8E7C-B80C7FD65011}"/>
              </c:ext>
            </c:extLst>
          </c:dPt>
          <c:dLbls>
            <c:dLbl>
              <c:idx val="0"/>
              <c:layout>
                <c:manualLayout>
                  <c:x val="5.1460167475923767E-2"/>
                  <c:y val="2.4976947597858221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479796937902953"/>
                      <c:h val="0.11418033187592329"/>
                    </c:manualLayout>
                  </c15:layout>
                </c:ext>
                <c:ext xmlns:c16="http://schemas.microsoft.com/office/drawing/2014/chart" uri="{C3380CC4-5D6E-409C-BE32-E72D297353CC}">
                  <c16:uniqueId val="{00000001-AA24-4C80-8E7C-B80C7FD65011}"/>
                </c:ext>
              </c:extLst>
            </c:dLbl>
            <c:dLbl>
              <c:idx val="1"/>
              <c:layout>
                <c:manualLayout>
                  <c:x val="4.3171076595574197E-2"/>
                  <c:y val="2.6311629796724186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126260625322059"/>
                      <c:h val="0.20285345939621155"/>
                    </c:manualLayout>
                  </c15:layout>
                </c:ext>
                <c:ext xmlns:c16="http://schemas.microsoft.com/office/drawing/2014/chart" uri="{C3380CC4-5D6E-409C-BE32-E72D297353CC}">
                  <c16:uniqueId val="{00000003-AA24-4C80-8E7C-B80C7FD65011}"/>
                </c:ext>
              </c:extLst>
            </c:dLbl>
            <c:dLbl>
              <c:idx val="2"/>
              <c:layout>
                <c:manualLayout>
                  <c:x val="0.25904773532095199"/>
                  <c:y val="-7.962429875838254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A24-4C80-8E7C-B80C7FD65011}"/>
                </c:ext>
              </c:extLst>
            </c:dLbl>
            <c:dLbl>
              <c:idx val="3"/>
              <c:layout>
                <c:manualLayout>
                  <c:x val="-1.78092919540591E-2"/>
                  <c:y val="3.300515853103706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A24-4C80-8E7C-B80C7FD65011}"/>
                </c:ext>
              </c:extLst>
            </c:dLbl>
            <c:dLbl>
              <c:idx val="4"/>
              <c:layout>
                <c:manualLayout>
                  <c:x val="-2.3843650695572739E-2"/>
                  <c:y val="7.1362707422452055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A24-4C80-8E7C-B80C7FD650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Sheet1!$B$4:$B$8</c:f>
              <c:strCache>
                <c:ptCount val="5"/>
                <c:pt idx="0">
                  <c:v>Military</c:v>
                </c:pt>
                <c:pt idx="1">
                  <c:v>Internal Security</c:v>
                </c:pt>
                <c:pt idx="2">
                  <c:v>Violent Crime &amp; Homicide</c:v>
                </c:pt>
                <c:pt idx="3">
                  <c:v>Armed conflict/terrorism</c:v>
                </c:pt>
                <c:pt idx="4">
                  <c:v>Other</c:v>
                </c:pt>
              </c:strCache>
            </c:strRef>
          </c:cat>
          <c:val>
            <c:numRef>
              <c:f>Sheet1!$C$4:$C$8</c:f>
              <c:numCache>
                <c:formatCode>General</c:formatCode>
                <c:ptCount val="5"/>
                <c:pt idx="0">
                  <c:v>9</c:v>
                </c:pt>
                <c:pt idx="1">
                  <c:v>12</c:v>
                </c:pt>
                <c:pt idx="2">
                  <c:v>57</c:v>
                </c:pt>
                <c:pt idx="3">
                  <c:v>16</c:v>
                </c:pt>
                <c:pt idx="4">
                  <c:v>6</c:v>
                </c:pt>
              </c:numCache>
            </c:numRef>
          </c:val>
          <c:extLst>
            <c:ext xmlns:c16="http://schemas.microsoft.com/office/drawing/2014/chart" uri="{C3380CC4-5D6E-409C-BE32-E72D297353CC}">
              <c16:uniqueId val="{0000000A-AA24-4C80-8E7C-B80C7FD65011}"/>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0.01053</cdr:x>
      <cdr:y>0.95122</cdr:y>
    </cdr:from>
    <cdr:to>
      <cdr:x>0.10175</cdr:x>
      <cdr:y>0.98716</cdr:y>
    </cdr:to>
    <cdr:sp macro="" textlink="">
      <cdr:nvSpPr>
        <cdr:cNvPr id="2" name="TextBox 1"/>
        <cdr:cNvSpPr txBox="1"/>
      </cdr:nvSpPr>
      <cdr:spPr>
        <a:xfrm xmlns:a="http://schemas.openxmlformats.org/drawingml/2006/main">
          <a:off x="57151" y="3529014"/>
          <a:ext cx="495300" cy="133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7E41A-F115-4492-9C56-11792F16B850}" type="datetimeFigureOut">
              <a:rPr lang="en-AU" smtClean="0"/>
              <a:t>16/05/2019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A0CB4-2FCE-42E2-BD2E-5AF89B1EDF95}" type="slidenum">
              <a:rPr lang="en-AU" smtClean="0"/>
              <a:t>‹#›</a:t>
            </a:fld>
            <a:endParaRPr lang="en-AU"/>
          </a:p>
        </p:txBody>
      </p:sp>
    </p:spTree>
    <p:extLst>
      <p:ext uri="{BB962C8B-B14F-4D97-AF65-F5344CB8AC3E}">
        <p14:creationId xmlns:p14="http://schemas.microsoft.com/office/powerpoint/2010/main" val="209951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86226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8878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AU" baseline="0" dirty="0" smtClean="0"/>
          </a:p>
          <a:p>
            <a:pPr marL="0" lvl="0" indent="0">
              <a:spcBef>
                <a:spcPts val="0"/>
              </a:spcBef>
              <a:spcAft>
                <a:spcPts val="0"/>
              </a:spcAft>
              <a:buNone/>
            </a:pPr>
            <a:endParaRPr dirty="0"/>
          </a:p>
        </p:txBody>
      </p:sp>
    </p:spTree>
    <p:extLst>
      <p:ext uri="{BB962C8B-B14F-4D97-AF65-F5344CB8AC3E}">
        <p14:creationId xmlns:p14="http://schemas.microsoft.com/office/powerpoint/2010/main" val="923203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42A0CB4-2FCE-42E2-BD2E-5AF89B1EDF95}" type="slidenum">
              <a:rPr lang="en-AU" smtClean="0"/>
              <a:t>12</a:t>
            </a:fld>
            <a:endParaRPr lang="en-AU"/>
          </a:p>
        </p:txBody>
      </p:sp>
    </p:spTree>
    <p:extLst>
      <p:ext uri="{BB962C8B-B14F-4D97-AF65-F5344CB8AC3E}">
        <p14:creationId xmlns:p14="http://schemas.microsoft.com/office/powerpoint/2010/main" val="350302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42A0CB4-2FCE-42E2-BD2E-5AF89B1EDF95}" type="slidenum">
              <a:rPr lang="en-AU" smtClean="0"/>
              <a:t>13</a:t>
            </a:fld>
            <a:endParaRPr lang="en-AU"/>
          </a:p>
        </p:txBody>
      </p:sp>
    </p:spTree>
    <p:extLst>
      <p:ext uri="{BB962C8B-B14F-4D97-AF65-F5344CB8AC3E}">
        <p14:creationId xmlns:p14="http://schemas.microsoft.com/office/powerpoint/2010/main" val="244149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pPr>
            <a:endParaRPr dirty="0"/>
          </a:p>
        </p:txBody>
      </p:sp>
    </p:spTree>
    <p:extLst>
      <p:ext uri="{BB962C8B-B14F-4D97-AF65-F5344CB8AC3E}">
        <p14:creationId xmlns:p14="http://schemas.microsoft.com/office/powerpoint/2010/main" val="150278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5876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11331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898225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200" kern="1200" dirty="0" smtClean="0">
                <a:solidFill>
                  <a:schemeClr val="tx1"/>
                </a:solidFill>
                <a:effectLst/>
                <a:latin typeface="+mn-lt"/>
                <a:ea typeface="+mn-ea"/>
                <a:cs typeface="+mn-cs"/>
              </a:rPr>
              <a:t>Our positive peace framework</a:t>
            </a:r>
            <a:r>
              <a:rPr lang="en-AU" sz="1200" kern="1200" baseline="0" dirty="0" smtClean="0">
                <a:solidFill>
                  <a:schemeClr val="tx1"/>
                </a:solidFill>
                <a:effectLst/>
                <a:latin typeface="+mn-lt"/>
                <a:ea typeface="+mn-ea"/>
                <a:cs typeface="+mn-cs"/>
              </a:rPr>
              <a:t> is built in eight pillars all of which are interlinked.</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r>
              <a:rPr lang="en-AU" sz="1200" kern="1200" dirty="0">
                <a:solidFill>
                  <a:schemeClr val="tx1"/>
                </a:solidFill>
                <a:effectLst/>
                <a:latin typeface="+mn-lt"/>
                <a:ea typeface="+mn-ea"/>
                <a:cs typeface="+mn-cs"/>
              </a:rPr>
              <a:t>Well-functioning Government – A well-functioning government delivers high-quality public and civil services, engenders trust and participation, demonstrates political stability and upholds the rule of law. </a:t>
            </a:r>
          </a:p>
          <a:p>
            <a:r>
              <a:rPr lang="en-AU" sz="1200" kern="1200" dirty="0">
                <a:solidFill>
                  <a:schemeClr val="tx1"/>
                </a:solidFill>
                <a:effectLst/>
                <a:latin typeface="+mn-lt"/>
                <a:ea typeface="+mn-ea"/>
                <a:cs typeface="+mn-cs"/>
              </a:rPr>
              <a:t>• Sound Business Environment – The strength of economic conditions as well as the formal institutions that support the operation of the private sector. Business competitiveness and economic productivity are both associated with the most peaceful countries. </a:t>
            </a:r>
          </a:p>
          <a:p>
            <a:r>
              <a:rPr lang="en-AU" sz="1200" kern="1200" dirty="0">
                <a:solidFill>
                  <a:schemeClr val="tx1"/>
                </a:solidFill>
                <a:effectLst/>
                <a:latin typeface="+mn-lt"/>
                <a:ea typeface="+mn-ea"/>
                <a:cs typeface="+mn-cs"/>
              </a:rPr>
              <a:t>• Equitable Distribution of Resources – Peaceful countries tend to ensure equity in access to resources such as education, health and, to a lesser extent, equity in income distribution.</a:t>
            </a:r>
          </a:p>
          <a:p>
            <a:r>
              <a:rPr lang="en-AU" sz="1200" kern="1200" dirty="0">
                <a:solidFill>
                  <a:schemeClr val="tx1"/>
                </a:solidFill>
                <a:effectLst/>
                <a:latin typeface="+mn-lt"/>
                <a:ea typeface="+mn-ea"/>
                <a:cs typeface="+mn-cs"/>
              </a:rPr>
              <a:t> • Acceptance of the Rights of Others – Peaceful countries often have formal laws that guarantee basic human rights and freedoms and the informal social and cultural norms that relate to behaviours of citizens. </a:t>
            </a:r>
          </a:p>
          <a:p>
            <a:r>
              <a:rPr lang="en-AU" sz="1200" kern="1200" dirty="0">
                <a:solidFill>
                  <a:schemeClr val="tx1"/>
                </a:solidFill>
                <a:effectLst/>
                <a:latin typeface="+mn-lt"/>
                <a:ea typeface="+mn-ea"/>
                <a:cs typeface="+mn-cs"/>
              </a:rPr>
              <a:t>• Good Relations with Neighbours – Peaceful relations with other countries are as important as good relations between groups within a country. Countries with positive external relations are more peaceful and tend to be more politically stable, have better functioning governments, are regionally integrated and have lower levels of organised internal conflict. </a:t>
            </a:r>
          </a:p>
          <a:p>
            <a:r>
              <a:rPr lang="en-AU" sz="1200" kern="1200" dirty="0">
                <a:solidFill>
                  <a:schemeClr val="tx1"/>
                </a:solidFill>
                <a:effectLst/>
                <a:latin typeface="+mn-lt"/>
                <a:ea typeface="+mn-ea"/>
                <a:cs typeface="+mn-cs"/>
              </a:rPr>
              <a:t>• Free Flow of Information – Free and independent media disseminates information in a way that leads to greater knowledge and helps individuals, business and civil society make better decisions. This leads to better outcomes and more rational responses in times of crisis.</a:t>
            </a:r>
          </a:p>
          <a:p>
            <a:r>
              <a:rPr lang="en-AU" sz="1200" kern="1200" dirty="0">
                <a:solidFill>
                  <a:schemeClr val="tx1"/>
                </a:solidFill>
                <a:effectLst/>
                <a:latin typeface="+mn-lt"/>
                <a:ea typeface="+mn-ea"/>
                <a:cs typeface="+mn-cs"/>
              </a:rPr>
              <a:t>• High Levels of Human Capital – A skilled human capital base reflects the extent to which societies educate citizens and promote the development of knowledge, thereby improving economic productivity, care for the young, political participation and social capital. </a:t>
            </a:r>
          </a:p>
          <a:p>
            <a:r>
              <a:rPr lang="en-AU" sz="1200" kern="1200" dirty="0">
                <a:solidFill>
                  <a:schemeClr val="tx1"/>
                </a:solidFill>
                <a:effectLst/>
                <a:latin typeface="+mn-lt"/>
                <a:ea typeface="+mn-ea"/>
                <a:cs typeface="+mn-cs"/>
              </a:rPr>
              <a:t>• Low Levels of Corruption - In societies with high levels of corruption, resources are inefficiently allocated, often leading to a lack of funding for essential services and civil unrest. Low corruption can enhance confidence and trust in institutions.</a:t>
            </a:r>
          </a:p>
          <a:p>
            <a:pPr marL="0" lvl="0" indent="0">
              <a:spcBef>
                <a:spcPts val="0"/>
              </a:spcBef>
              <a:spcAft>
                <a:spcPts val="0"/>
              </a:spcAft>
              <a:buNone/>
            </a:pPr>
            <a:endParaRPr dirty="0"/>
          </a:p>
        </p:txBody>
      </p:sp>
    </p:spTree>
    <p:extLst>
      <p:ext uri="{BB962C8B-B14F-4D97-AF65-F5344CB8AC3E}">
        <p14:creationId xmlns:p14="http://schemas.microsoft.com/office/powerpoint/2010/main" val="1621634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3129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buFontTx/>
              <a:buChar char="-"/>
            </a:pPr>
            <a:endParaRPr dirty="0"/>
          </a:p>
        </p:txBody>
      </p:sp>
    </p:spTree>
    <p:extLst>
      <p:ext uri="{BB962C8B-B14F-4D97-AF65-F5344CB8AC3E}">
        <p14:creationId xmlns:p14="http://schemas.microsoft.com/office/powerpoint/2010/main" val="48258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endParaRPr lang="en-AU"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106090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9061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60757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spcBef>
                <a:spcPts val="0"/>
              </a:spcBef>
              <a:spcAft>
                <a:spcPts val="0"/>
              </a:spcAft>
              <a:buAutoNum type="arabicPeriod"/>
            </a:pPr>
            <a:endParaRPr dirty="0"/>
          </a:p>
        </p:txBody>
      </p:sp>
    </p:spTree>
    <p:extLst>
      <p:ext uri="{BB962C8B-B14F-4D97-AF65-F5344CB8AC3E}">
        <p14:creationId xmlns:p14="http://schemas.microsoft.com/office/powerpoint/2010/main" val="41261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3025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2927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9048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79195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8760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buFontTx/>
              <a:buChar char="-"/>
            </a:pPr>
            <a:endParaRPr dirty="0"/>
          </a:p>
        </p:txBody>
      </p:sp>
    </p:spTree>
    <p:extLst>
      <p:ext uri="{BB962C8B-B14F-4D97-AF65-F5344CB8AC3E}">
        <p14:creationId xmlns:p14="http://schemas.microsoft.com/office/powerpoint/2010/main" val="122135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916556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680264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pPr>
            <a:endParaRPr dirty="0"/>
          </a:p>
        </p:txBody>
      </p:sp>
    </p:spTree>
    <p:extLst>
      <p:ext uri="{BB962C8B-B14F-4D97-AF65-F5344CB8AC3E}">
        <p14:creationId xmlns:p14="http://schemas.microsoft.com/office/powerpoint/2010/main" val="393345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pPr>
            <a:endParaRPr lang="en-AU" baseline="0" dirty="0"/>
          </a:p>
        </p:txBody>
      </p:sp>
    </p:spTree>
    <p:extLst>
      <p:ext uri="{BB962C8B-B14F-4D97-AF65-F5344CB8AC3E}">
        <p14:creationId xmlns:p14="http://schemas.microsoft.com/office/powerpoint/2010/main" val="4185924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AU" dirty="0"/>
          </a:p>
          <a:p>
            <a:pPr marL="171450" lvl="0" indent="-171450" rtl="0">
              <a:spcBef>
                <a:spcPts val="0"/>
              </a:spcBef>
              <a:spcAft>
                <a:spcPts val="0"/>
              </a:spcAft>
            </a:pPr>
            <a:endParaRPr lang="en-AU" dirty="0" smtClean="0"/>
          </a:p>
        </p:txBody>
      </p:sp>
    </p:spTree>
    <p:extLst>
      <p:ext uri="{BB962C8B-B14F-4D97-AF65-F5344CB8AC3E}">
        <p14:creationId xmlns:p14="http://schemas.microsoft.com/office/powerpoint/2010/main" val="2818057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smtClean="0"/>
              <a:t>Ok, I’ve been speaking a lot in the last hour or so, and I don’t want to  put you</a:t>
            </a:r>
            <a:r>
              <a:rPr lang="en-AU" baseline="0" dirty="0" smtClean="0"/>
              <a:t> to sleep on this beautiful Tuesday morning, or overwhelm you with an information dump. </a:t>
            </a:r>
          </a:p>
          <a:p>
            <a:pPr marL="0" lvl="0" indent="0" rtl="0">
              <a:spcBef>
                <a:spcPts val="0"/>
              </a:spcBef>
              <a:spcAft>
                <a:spcPts val="0"/>
              </a:spcAft>
              <a:buNone/>
            </a:pPr>
            <a:r>
              <a:rPr lang="en-AU" baseline="0" dirty="0" smtClean="0"/>
              <a:t>Also, from experience often times the best ways to truly help people understand and grasp topics is through active participation, so that’s what we are going to do now. A few exercise unpacking the theory of positive peace.</a:t>
            </a:r>
            <a:endParaRPr dirty="0"/>
          </a:p>
        </p:txBody>
      </p:sp>
    </p:spTree>
    <p:extLst>
      <p:ext uri="{BB962C8B-B14F-4D97-AF65-F5344CB8AC3E}">
        <p14:creationId xmlns:p14="http://schemas.microsoft.com/office/powerpoint/2010/main" val="1023629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2 GROUPS: MINING COMPANY</a:t>
            </a:r>
            <a:r>
              <a:rPr lang="en-AU" baseline="0" dirty="0"/>
              <a:t> ABOUT TO ENTER COMMUNITY, LOCAL COMMUNITY</a:t>
            </a:r>
          </a:p>
          <a:p>
            <a:pPr marL="0" lvl="0" indent="0">
              <a:spcBef>
                <a:spcPts val="0"/>
              </a:spcBef>
              <a:spcAft>
                <a:spcPts val="0"/>
              </a:spcAft>
              <a:buNone/>
            </a:pPr>
            <a:r>
              <a:rPr lang="en-AU" baseline="0" dirty="0"/>
              <a:t>BRAINSTORM WHAT THIS MEANS CHALLENGES AND OPPORTUNITIES, FROM EACH PERSPECTIVE, ALONG PILLARS YOU THINK ARE RELEVANT</a:t>
            </a:r>
            <a:endParaRPr dirty="0"/>
          </a:p>
        </p:txBody>
      </p:sp>
    </p:spTree>
    <p:extLst>
      <p:ext uri="{BB962C8B-B14F-4D97-AF65-F5344CB8AC3E}">
        <p14:creationId xmlns:p14="http://schemas.microsoft.com/office/powerpoint/2010/main" val="2321439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27882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IEP ‘s Positive Peace Workshops are a modality to place our Positive Peace research into the hands of people.  Through Positive Peace Workshops practitioners are introduced to Positive Peace research and build understanding of practical application of this research. Positive Peace Workshops are tailored for the context and language of the participants. They are adaptable to: </a:t>
            </a:r>
          </a:p>
          <a:p>
            <a:pPr lvl="0"/>
            <a:r>
              <a:rPr lang="en-AU" sz="1200" kern="1200" dirty="0">
                <a:solidFill>
                  <a:schemeClr val="tx1"/>
                </a:solidFill>
                <a:effectLst/>
                <a:latin typeface="+mn-lt"/>
                <a:ea typeface="+mn-ea"/>
                <a:cs typeface="+mn-cs"/>
              </a:rPr>
              <a:t>Strategic participants </a:t>
            </a:r>
          </a:p>
          <a:p>
            <a:pPr lvl="0"/>
            <a:r>
              <a:rPr lang="en-AU" sz="1200" kern="1200" dirty="0">
                <a:solidFill>
                  <a:schemeClr val="tx1"/>
                </a:solidFill>
                <a:effectLst/>
                <a:latin typeface="+mn-lt"/>
                <a:ea typeface="+mn-ea"/>
                <a:cs typeface="+mn-cs"/>
              </a:rPr>
              <a:t>Emerging leader groups </a:t>
            </a:r>
          </a:p>
          <a:p>
            <a:pPr lvl="0"/>
            <a:r>
              <a:rPr lang="en-AU" sz="1200" kern="1200" dirty="0">
                <a:solidFill>
                  <a:schemeClr val="tx1"/>
                </a:solidFill>
                <a:effectLst/>
                <a:latin typeface="+mn-lt"/>
                <a:ea typeface="+mn-ea"/>
                <a:cs typeface="+mn-cs"/>
              </a:rPr>
              <a:t>Community groups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We </a:t>
            </a:r>
            <a:r>
              <a:rPr lang="en-AU" sz="1200" kern="1200" dirty="0">
                <a:solidFill>
                  <a:schemeClr val="tx1"/>
                </a:solidFill>
                <a:effectLst/>
                <a:latin typeface="+mn-lt"/>
                <a:ea typeface="+mn-ea"/>
                <a:cs typeface="+mn-cs"/>
              </a:rPr>
              <a:t>work with </a:t>
            </a:r>
            <a:r>
              <a:rPr lang="en-AU" sz="1200" kern="1200" dirty="0" smtClean="0">
                <a:solidFill>
                  <a:schemeClr val="tx1"/>
                </a:solidFill>
                <a:effectLst/>
                <a:latin typeface="+mn-lt"/>
                <a:ea typeface="+mn-ea"/>
                <a:cs typeface="+mn-cs"/>
              </a:rPr>
              <a:t>local partner </a:t>
            </a:r>
            <a:r>
              <a:rPr lang="en-AU" sz="1200" kern="1200" dirty="0">
                <a:solidFill>
                  <a:schemeClr val="tx1"/>
                </a:solidFill>
                <a:effectLst/>
                <a:latin typeface="+mn-lt"/>
                <a:ea typeface="+mn-ea"/>
                <a:cs typeface="+mn-cs"/>
              </a:rPr>
              <a:t>organisations to produce agendas applicable to outcomes sought within the context of </a:t>
            </a:r>
            <a:r>
              <a:rPr lang="en-AU" sz="1200" kern="1200" dirty="0" smtClean="0">
                <a:solidFill>
                  <a:schemeClr val="tx1"/>
                </a:solidFill>
                <a:effectLst/>
                <a:latin typeface="+mn-lt"/>
                <a:ea typeface="+mn-ea"/>
                <a:cs typeface="+mn-cs"/>
              </a:rPr>
              <a:t>application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Positive </a:t>
            </a:r>
            <a:r>
              <a:rPr lang="en-AU" sz="1200" kern="1200" dirty="0">
                <a:solidFill>
                  <a:schemeClr val="tx1"/>
                </a:solidFill>
                <a:effectLst/>
                <a:latin typeface="+mn-lt"/>
                <a:ea typeface="+mn-ea"/>
                <a:cs typeface="+mn-cs"/>
              </a:rPr>
              <a:t>Peace workshops are scalable. IEP, working with partner organisations, have delivered workshops from 40 to 400 participants. Workshops have been delivered in a variety of context, languages and countries including: </a:t>
            </a:r>
          </a:p>
          <a:p>
            <a:pPr lvl="0"/>
            <a:r>
              <a:rPr lang="en-AU" sz="1200" kern="1200" dirty="0">
                <a:solidFill>
                  <a:schemeClr val="tx1"/>
                </a:solidFill>
                <a:effectLst/>
                <a:latin typeface="+mn-lt"/>
                <a:ea typeface="+mn-ea"/>
                <a:cs typeface="+mn-cs"/>
              </a:rPr>
              <a:t>Uganda with Rotary</a:t>
            </a:r>
          </a:p>
          <a:p>
            <a:pPr lvl="0"/>
            <a:r>
              <a:rPr lang="en-AU" sz="1200" kern="1200" dirty="0">
                <a:solidFill>
                  <a:schemeClr val="tx1"/>
                </a:solidFill>
                <a:effectLst/>
                <a:latin typeface="+mn-lt"/>
                <a:ea typeface="+mn-ea"/>
                <a:cs typeface="+mn-cs"/>
              </a:rPr>
              <a:t>Tunis (for Libyan participants)</a:t>
            </a:r>
          </a:p>
          <a:p>
            <a:pPr lvl="0"/>
            <a:r>
              <a:rPr lang="en-AU" sz="1200" kern="1200" dirty="0">
                <a:solidFill>
                  <a:schemeClr val="tx1"/>
                </a:solidFill>
                <a:effectLst/>
                <a:latin typeface="+mn-lt"/>
                <a:ea typeface="+mn-ea"/>
                <a:cs typeface="+mn-cs"/>
              </a:rPr>
              <a:t>Mexico with Rotary</a:t>
            </a:r>
          </a:p>
          <a:p>
            <a:pPr lvl="0"/>
            <a:r>
              <a:rPr lang="en-AU" sz="1200" kern="1200" dirty="0">
                <a:solidFill>
                  <a:schemeClr val="tx1"/>
                </a:solidFill>
                <a:effectLst/>
                <a:latin typeface="+mn-lt"/>
                <a:ea typeface="+mn-ea"/>
                <a:cs typeface="+mn-cs"/>
              </a:rPr>
              <a:t>Thailand with Thailand Peace Network Foundation and United Nations Association of Australia</a:t>
            </a:r>
          </a:p>
          <a:p>
            <a:pPr lvl="0"/>
            <a:r>
              <a:rPr lang="en-AU" sz="1200" kern="1200" dirty="0">
                <a:solidFill>
                  <a:schemeClr val="tx1"/>
                </a:solidFill>
                <a:effectLst/>
                <a:latin typeface="+mn-lt"/>
                <a:ea typeface="+mn-ea"/>
                <a:cs typeface="+mn-cs"/>
              </a:rPr>
              <a:t>Zimbabwe with IPSI</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The </a:t>
            </a:r>
            <a:r>
              <a:rPr lang="en-AU" sz="1200" kern="1200" dirty="0">
                <a:solidFill>
                  <a:schemeClr val="tx1"/>
                </a:solidFill>
                <a:effectLst/>
                <a:latin typeface="+mn-lt"/>
                <a:ea typeface="+mn-ea"/>
                <a:cs typeface="+mn-cs"/>
              </a:rPr>
              <a:t>points of difference for IEP’s Positive Peace Workshops are: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They are based on the Positive Peace Framework which is empirically derived from IEP’s research into the system that leads to peaceful communities/countries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workshops are relevant both at a national level and also at the community level.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It is a self-determination model where participants build their own understanding of their communities or countries improvement opportunities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workshops are strengths based, building on community strengths as opposed to focusing of deficits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workshops are fun, engaging and the learning experiential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workshops are delivered by local facilitators who have the language and context knowledge </a:t>
            </a:r>
          </a:p>
          <a:p>
            <a:pPr marL="0" lvl="0" indent="0">
              <a:spcBef>
                <a:spcPts val="0"/>
              </a:spcBef>
              <a:spcAft>
                <a:spcPts val="0"/>
              </a:spcAft>
              <a:buNone/>
            </a:pPr>
            <a:endParaRPr dirty="0"/>
          </a:p>
        </p:txBody>
      </p:sp>
    </p:spTree>
    <p:extLst>
      <p:ext uri="{BB962C8B-B14F-4D97-AF65-F5344CB8AC3E}">
        <p14:creationId xmlns:p14="http://schemas.microsoft.com/office/powerpoint/2010/main" val="1633512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50194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9420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392986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92367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indent="-168275">
              <a:buFont typeface="Wingdings" pitchFamily="2" charset="2"/>
              <a:buChar char="§"/>
            </a:pPr>
            <a:r>
              <a:rPr lang="en-AU" altLang="en-US" dirty="0"/>
              <a:t>Institute for Economics and peace is dedicated to understanding the intersection between</a:t>
            </a:r>
            <a:r>
              <a:rPr lang="en-AU" altLang="en-US" baseline="0" dirty="0"/>
              <a:t> peace, prosperity and the economy. </a:t>
            </a:r>
            <a:endParaRPr lang="en-AU" altLang="en-US" dirty="0"/>
          </a:p>
          <a:p>
            <a:pPr marL="168275" indent="-168275">
              <a:buFont typeface="Wingdings" pitchFamily="2" charset="2"/>
              <a:buChar char="§"/>
            </a:pPr>
            <a:r>
              <a:rPr lang="en-AU" altLang="en-US" dirty="0"/>
              <a:t>We</a:t>
            </a:r>
            <a:r>
              <a:rPr lang="en-AU" altLang="en-US" baseline="0" dirty="0"/>
              <a:t> particularly seek to </a:t>
            </a:r>
            <a:r>
              <a:rPr lang="en-AU" altLang="en-US" dirty="0"/>
              <a:t>strip peace of its utopian connotations through developing</a:t>
            </a:r>
            <a:r>
              <a:rPr lang="en-AU" altLang="en-US" baseline="0" dirty="0"/>
              <a:t> methodologies and tools which move peace from a utopian ideal to a measurable goal.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41</a:t>
            </a:fld>
            <a:endParaRPr lang="en-US" dirty="0"/>
          </a:p>
        </p:txBody>
      </p:sp>
    </p:spTree>
    <p:extLst>
      <p:ext uri="{BB962C8B-B14F-4D97-AF65-F5344CB8AC3E}">
        <p14:creationId xmlns:p14="http://schemas.microsoft.com/office/powerpoint/2010/main" val="185012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3023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rgbClr val="0099FF"/>
              </a:buClr>
              <a:buFont typeface="Wingdings" panose="05000000000000000000" pitchFamily="2" charset="2"/>
              <a:buChar char="Ø"/>
            </a:pPr>
            <a:endParaRPr lang="en-GB" sz="800" dirty="0">
              <a:solidFill>
                <a:schemeClr val="tx1">
                  <a:lumMod val="75000"/>
                </a:schemeClr>
              </a:solidFill>
              <a:latin typeface="Arial" panose="020B0604020202020204" pitchFamily="34" charset="0"/>
              <a:cs typeface="Arial" panose="020B0604020202020204" pitchFamily="34" charset="0"/>
            </a:endParaRPr>
          </a:p>
          <a:p>
            <a:pPr marL="285750" indent="-285750">
              <a:buClr>
                <a:srgbClr val="0099FF"/>
              </a:buClr>
              <a:buFont typeface="Wingdings" panose="05000000000000000000" pitchFamily="2" charset="2"/>
              <a:buChar char="Ø"/>
            </a:pPr>
            <a:endParaRPr lang="en-GB" sz="800" dirty="0">
              <a:solidFill>
                <a:schemeClr val="tx1">
                  <a:lumMod val="75000"/>
                </a:schemeClr>
              </a:solidFill>
              <a:latin typeface="Arial" panose="020B0604020202020204" pitchFamily="34" charset="0"/>
              <a:cs typeface="Arial" panose="020B0604020202020204" pitchFamily="34" charset="0"/>
            </a:endParaRPr>
          </a:p>
          <a:p>
            <a:pPr marL="0" lvl="0" indent="0">
              <a:spcBef>
                <a:spcPts val="0"/>
              </a:spcBef>
              <a:spcAft>
                <a:spcPts val="0"/>
              </a:spcAft>
              <a:buNone/>
            </a:pPr>
            <a:endParaRPr dirty="0"/>
          </a:p>
        </p:txBody>
      </p:sp>
    </p:spTree>
    <p:extLst>
      <p:ext uri="{BB962C8B-B14F-4D97-AF65-F5344CB8AC3E}">
        <p14:creationId xmlns:p14="http://schemas.microsoft.com/office/powerpoint/2010/main" val="8427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3060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40116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08276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433C316-AEEF-4A68-A501-98F3E3BC87BC}"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238932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433C316-AEEF-4A68-A501-98F3E3BC87BC}"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37662081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8333734"/>
            <a:ext cx="2844800" cy="365126"/>
          </a:xfrm>
          <a:prstGeom prst="rect">
            <a:avLst/>
          </a:prstGeom>
        </p:spPr>
        <p:txBody>
          <a:bodyPr lIns="243797" tIns="121899" rIns="243797" bIns="121899"/>
          <a:lstStyle/>
          <a:p>
            <a:pPr defTabSz="914217"/>
            <a:r>
              <a:rPr lang="en-US">
                <a:solidFill>
                  <a:srgbClr val="737572"/>
                </a:solidFill>
              </a:rPr>
              <a:t>www.bestppt.com</a:t>
            </a:r>
            <a:endParaRPr lang="en-US" dirty="0">
              <a:solidFill>
                <a:srgbClr val="737572"/>
              </a:solidFill>
            </a:endParaRPr>
          </a:p>
        </p:txBody>
      </p:sp>
      <p:sp>
        <p:nvSpPr>
          <p:cNvPr id="9" name="Picture Placeholder 2"/>
          <p:cNvSpPr>
            <a:spLocks noGrp="1"/>
          </p:cNvSpPr>
          <p:nvPr>
            <p:ph type="pic" sz="quarter" idx="11"/>
          </p:nvPr>
        </p:nvSpPr>
        <p:spPr>
          <a:xfrm>
            <a:off x="1" y="1672133"/>
            <a:ext cx="4390713" cy="2944092"/>
          </a:xfrm>
          <a:noFill/>
        </p:spPr>
        <p:txBody>
          <a:bodyPr>
            <a:normAutofit/>
          </a:bodyPr>
          <a:lstStyle>
            <a:lvl1pPr marL="0" indent="0">
              <a:buNone/>
              <a:defRPr sz="1400">
                <a:latin typeface="Lato Light"/>
                <a:cs typeface="Lato Light"/>
              </a:defRPr>
            </a:lvl1pPr>
          </a:lstStyle>
          <a:p>
            <a:r>
              <a:rPr lang="en-US"/>
              <a:t>Click icon to add picture</a:t>
            </a:r>
          </a:p>
        </p:txBody>
      </p:sp>
      <p:sp>
        <p:nvSpPr>
          <p:cNvPr id="11" name="Picture Placeholder 2"/>
          <p:cNvSpPr>
            <a:spLocks noGrp="1"/>
          </p:cNvSpPr>
          <p:nvPr>
            <p:ph type="pic" sz="quarter" idx="12"/>
          </p:nvPr>
        </p:nvSpPr>
        <p:spPr>
          <a:xfrm>
            <a:off x="7782928" y="1672133"/>
            <a:ext cx="4422587" cy="2944092"/>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393582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8333734"/>
            <a:ext cx="2844800" cy="365126"/>
          </a:xfrm>
          <a:prstGeom prst="rect">
            <a:avLst/>
          </a:prstGeom>
        </p:spPr>
        <p:txBody>
          <a:bodyPr lIns="243797" tIns="121899" rIns="243797" bIns="121899"/>
          <a:lstStyle/>
          <a:p>
            <a:pPr defTabSz="914217"/>
            <a:r>
              <a:rPr lang="en-US">
                <a:solidFill>
                  <a:srgbClr val="737572"/>
                </a:solidFill>
              </a:rPr>
              <a:t>www.bestppt.com</a:t>
            </a:r>
            <a:endParaRPr lang="en-US" dirty="0">
              <a:solidFill>
                <a:srgbClr val="737572"/>
              </a:solidFill>
            </a:endParaRPr>
          </a:p>
        </p:txBody>
      </p:sp>
      <p:sp>
        <p:nvSpPr>
          <p:cNvPr id="9" name="Picture Placeholder 2"/>
          <p:cNvSpPr>
            <a:spLocks noGrp="1"/>
          </p:cNvSpPr>
          <p:nvPr>
            <p:ph type="pic" sz="quarter" idx="11"/>
          </p:nvPr>
        </p:nvSpPr>
        <p:spPr>
          <a:xfrm>
            <a:off x="0" y="0"/>
            <a:ext cx="12210292" cy="6858000"/>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120472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3740527" y="1749778"/>
            <a:ext cx="4643899" cy="2926520"/>
          </a:xfrm>
          <a:noFill/>
        </p:spPr>
        <p:txBody>
          <a:bodyPr>
            <a:normAutofit/>
          </a:bodyPr>
          <a:lstStyle>
            <a:lvl1pPr marL="0" indent="0">
              <a:buNone/>
              <a:defRPr sz="1400">
                <a:latin typeface="Lato Light"/>
                <a:cs typeface="Lato Light"/>
              </a:defRPr>
            </a:lvl1pPr>
          </a:lstStyle>
          <a:p>
            <a:r>
              <a:rPr lang="en-US"/>
              <a:t>Click icon to add picture</a:t>
            </a:r>
          </a:p>
        </p:txBody>
      </p:sp>
      <p:sp>
        <p:nvSpPr>
          <p:cNvPr id="9" name="Picture Placeholder 2"/>
          <p:cNvSpPr>
            <a:spLocks noGrp="1"/>
          </p:cNvSpPr>
          <p:nvPr>
            <p:ph type="pic" sz="quarter" idx="12"/>
          </p:nvPr>
        </p:nvSpPr>
        <p:spPr>
          <a:xfrm>
            <a:off x="7855376" y="3143439"/>
            <a:ext cx="2166413" cy="1365243"/>
          </a:xfrm>
          <a:noFill/>
        </p:spPr>
        <p:txBody>
          <a:bodyPr>
            <a:normAutofit/>
          </a:bodyPr>
          <a:lstStyle>
            <a:lvl1pPr marL="0" indent="0">
              <a:buNone/>
              <a:defRPr sz="1400">
                <a:latin typeface="Lato Light"/>
                <a:cs typeface="Lato Light"/>
              </a:defRPr>
            </a:lvl1pPr>
          </a:lstStyle>
          <a:p>
            <a:r>
              <a:rPr lang="en-US"/>
              <a:t>Click icon to add picture</a:t>
            </a:r>
          </a:p>
        </p:txBody>
      </p:sp>
      <p:sp>
        <p:nvSpPr>
          <p:cNvPr id="10" name="Picture Placeholder 2"/>
          <p:cNvSpPr>
            <a:spLocks noGrp="1"/>
          </p:cNvSpPr>
          <p:nvPr>
            <p:ph type="pic" sz="quarter" idx="13"/>
          </p:nvPr>
        </p:nvSpPr>
        <p:spPr>
          <a:xfrm>
            <a:off x="1955957" y="3129328"/>
            <a:ext cx="2166413" cy="1365243"/>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13705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833641" y="1627265"/>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27" name="Picture Placeholder 2"/>
          <p:cNvSpPr>
            <a:spLocks noGrp="1"/>
          </p:cNvSpPr>
          <p:nvPr>
            <p:ph type="pic" sz="quarter" idx="14"/>
          </p:nvPr>
        </p:nvSpPr>
        <p:spPr>
          <a:xfrm>
            <a:off x="3699083" y="1627265"/>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28" name="Picture Placeholder 2"/>
          <p:cNvSpPr>
            <a:spLocks noGrp="1"/>
          </p:cNvSpPr>
          <p:nvPr>
            <p:ph type="pic" sz="quarter" idx="15"/>
          </p:nvPr>
        </p:nvSpPr>
        <p:spPr>
          <a:xfrm>
            <a:off x="6382093" y="1627265"/>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29" name="Picture Placeholder 2"/>
          <p:cNvSpPr>
            <a:spLocks noGrp="1"/>
          </p:cNvSpPr>
          <p:nvPr>
            <p:ph type="pic" sz="quarter" idx="16"/>
          </p:nvPr>
        </p:nvSpPr>
        <p:spPr>
          <a:xfrm>
            <a:off x="9044794" y="1627265"/>
            <a:ext cx="2315670" cy="1045155"/>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30" name="Picture Placeholder 2"/>
          <p:cNvSpPr>
            <a:spLocks noGrp="1"/>
          </p:cNvSpPr>
          <p:nvPr>
            <p:ph type="pic" sz="quarter" idx="17"/>
          </p:nvPr>
        </p:nvSpPr>
        <p:spPr>
          <a:xfrm>
            <a:off x="833641" y="2923786"/>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31" name="Picture Placeholder 2"/>
          <p:cNvSpPr>
            <a:spLocks noGrp="1"/>
          </p:cNvSpPr>
          <p:nvPr>
            <p:ph type="pic" sz="quarter" idx="18"/>
          </p:nvPr>
        </p:nvSpPr>
        <p:spPr>
          <a:xfrm>
            <a:off x="3699083" y="2923786"/>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32" name="Picture Placeholder 2"/>
          <p:cNvSpPr>
            <a:spLocks noGrp="1"/>
          </p:cNvSpPr>
          <p:nvPr>
            <p:ph type="pic" sz="quarter" idx="19"/>
          </p:nvPr>
        </p:nvSpPr>
        <p:spPr>
          <a:xfrm>
            <a:off x="6382093" y="2923786"/>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33" name="Picture Placeholder 2"/>
          <p:cNvSpPr>
            <a:spLocks noGrp="1"/>
          </p:cNvSpPr>
          <p:nvPr>
            <p:ph type="pic" sz="quarter" idx="20"/>
          </p:nvPr>
        </p:nvSpPr>
        <p:spPr>
          <a:xfrm>
            <a:off x="9044794" y="2923786"/>
            <a:ext cx="2315670" cy="1045155"/>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34" name="Picture Placeholder 2"/>
          <p:cNvSpPr>
            <a:spLocks noGrp="1"/>
          </p:cNvSpPr>
          <p:nvPr>
            <p:ph type="pic" sz="quarter" idx="21"/>
          </p:nvPr>
        </p:nvSpPr>
        <p:spPr>
          <a:xfrm>
            <a:off x="833641" y="4233537"/>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35" name="Picture Placeholder 2"/>
          <p:cNvSpPr>
            <a:spLocks noGrp="1"/>
          </p:cNvSpPr>
          <p:nvPr>
            <p:ph type="pic" sz="quarter" idx="22"/>
          </p:nvPr>
        </p:nvSpPr>
        <p:spPr>
          <a:xfrm>
            <a:off x="3699083" y="4233537"/>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36" name="Picture Placeholder 2"/>
          <p:cNvSpPr>
            <a:spLocks noGrp="1"/>
          </p:cNvSpPr>
          <p:nvPr>
            <p:ph type="pic" sz="quarter" idx="23"/>
          </p:nvPr>
        </p:nvSpPr>
        <p:spPr>
          <a:xfrm>
            <a:off x="6382093" y="4233537"/>
            <a:ext cx="2315670" cy="1045155"/>
          </a:xfrm>
          <a:noFill/>
        </p:spPr>
        <p:txBody>
          <a:bodyPr>
            <a:normAutofit/>
          </a:bodyPr>
          <a:lstStyle>
            <a:lvl1pPr marL="0" indent="0">
              <a:buNone/>
              <a:defRPr sz="1400">
                <a:latin typeface="Lato Light"/>
                <a:cs typeface="Lato Light"/>
              </a:defRPr>
            </a:lvl1pPr>
          </a:lstStyle>
          <a:p>
            <a:r>
              <a:rPr lang="en-US"/>
              <a:t>Click icon to add picture</a:t>
            </a:r>
          </a:p>
        </p:txBody>
      </p:sp>
      <p:sp>
        <p:nvSpPr>
          <p:cNvPr id="37" name="Picture Placeholder 2"/>
          <p:cNvSpPr>
            <a:spLocks noGrp="1"/>
          </p:cNvSpPr>
          <p:nvPr>
            <p:ph type="pic" sz="quarter" idx="24"/>
          </p:nvPr>
        </p:nvSpPr>
        <p:spPr>
          <a:xfrm>
            <a:off x="9044794" y="4233537"/>
            <a:ext cx="2315670" cy="1045155"/>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Tree>
    <p:extLst>
      <p:ext uri="{BB962C8B-B14F-4D97-AF65-F5344CB8AC3E}">
        <p14:creationId xmlns:p14="http://schemas.microsoft.com/office/powerpoint/2010/main" val="331984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1551061" y="126865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80" name="Picture Placeholder 2"/>
          <p:cNvSpPr>
            <a:spLocks noGrp="1"/>
          </p:cNvSpPr>
          <p:nvPr>
            <p:ph type="pic" sz="quarter" idx="14"/>
          </p:nvPr>
        </p:nvSpPr>
        <p:spPr>
          <a:xfrm>
            <a:off x="3080648" y="126865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81" name="Picture Placeholder 2"/>
          <p:cNvSpPr>
            <a:spLocks noGrp="1"/>
          </p:cNvSpPr>
          <p:nvPr>
            <p:ph type="pic" sz="quarter" idx="15"/>
          </p:nvPr>
        </p:nvSpPr>
        <p:spPr>
          <a:xfrm>
            <a:off x="4610234" y="126865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82" name="Picture Placeholder 2"/>
          <p:cNvSpPr>
            <a:spLocks noGrp="1"/>
          </p:cNvSpPr>
          <p:nvPr>
            <p:ph type="pic" sz="quarter" idx="16"/>
          </p:nvPr>
        </p:nvSpPr>
        <p:spPr>
          <a:xfrm>
            <a:off x="6139821" y="126865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83" name="Picture Placeholder 2"/>
          <p:cNvSpPr>
            <a:spLocks noGrp="1"/>
          </p:cNvSpPr>
          <p:nvPr>
            <p:ph type="pic" sz="quarter" idx="17"/>
          </p:nvPr>
        </p:nvSpPr>
        <p:spPr>
          <a:xfrm>
            <a:off x="7669408" y="126865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84" name="Picture Placeholder 2"/>
          <p:cNvSpPr>
            <a:spLocks noGrp="1"/>
          </p:cNvSpPr>
          <p:nvPr>
            <p:ph type="pic" sz="quarter" idx="18"/>
          </p:nvPr>
        </p:nvSpPr>
        <p:spPr>
          <a:xfrm>
            <a:off x="9198994" y="126865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91" name="Picture Placeholder 2"/>
          <p:cNvSpPr>
            <a:spLocks noGrp="1"/>
          </p:cNvSpPr>
          <p:nvPr>
            <p:ph type="pic" sz="quarter" idx="19"/>
          </p:nvPr>
        </p:nvSpPr>
        <p:spPr>
          <a:xfrm>
            <a:off x="1551061" y="280183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92" name="Picture Placeholder 2"/>
          <p:cNvSpPr>
            <a:spLocks noGrp="1"/>
          </p:cNvSpPr>
          <p:nvPr>
            <p:ph type="pic" sz="quarter" idx="20"/>
          </p:nvPr>
        </p:nvSpPr>
        <p:spPr>
          <a:xfrm>
            <a:off x="3080648" y="280183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93" name="Picture Placeholder 2"/>
          <p:cNvSpPr>
            <a:spLocks noGrp="1"/>
          </p:cNvSpPr>
          <p:nvPr>
            <p:ph type="pic" sz="quarter" idx="21"/>
          </p:nvPr>
        </p:nvSpPr>
        <p:spPr>
          <a:xfrm>
            <a:off x="4610234" y="280183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94" name="Picture Placeholder 2"/>
          <p:cNvSpPr>
            <a:spLocks noGrp="1"/>
          </p:cNvSpPr>
          <p:nvPr>
            <p:ph type="pic" sz="quarter" idx="22"/>
          </p:nvPr>
        </p:nvSpPr>
        <p:spPr>
          <a:xfrm>
            <a:off x="6139821" y="280183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95" name="Picture Placeholder 2"/>
          <p:cNvSpPr>
            <a:spLocks noGrp="1"/>
          </p:cNvSpPr>
          <p:nvPr>
            <p:ph type="pic" sz="quarter" idx="23"/>
          </p:nvPr>
        </p:nvSpPr>
        <p:spPr>
          <a:xfrm>
            <a:off x="7669408" y="280183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96" name="Picture Placeholder 2"/>
          <p:cNvSpPr>
            <a:spLocks noGrp="1"/>
          </p:cNvSpPr>
          <p:nvPr>
            <p:ph type="pic" sz="quarter" idx="24"/>
          </p:nvPr>
        </p:nvSpPr>
        <p:spPr>
          <a:xfrm>
            <a:off x="9198994" y="2801833"/>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103" name="Picture Placeholder 2"/>
          <p:cNvSpPr>
            <a:spLocks noGrp="1"/>
          </p:cNvSpPr>
          <p:nvPr>
            <p:ph type="pic" sz="quarter" idx="25"/>
          </p:nvPr>
        </p:nvSpPr>
        <p:spPr>
          <a:xfrm>
            <a:off x="1551061" y="4371472"/>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104" name="Picture Placeholder 2"/>
          <p:cNvSpPr>
            <a:spLocks noGrp="1"/>
          </p:cNvSpPr>
          <p:nvPr>
            <p:ph type="pic" sz="quarter" idx="26"/>
          </p:nvPr>
        </p:nvSpPr>
        <p:spPr>
          <a:xfrm>
            <a:off x="3080648" y="4371472"/>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105" name="Picture Placeholder 2"/>
          <p:cNvSpPr>
            <a:spLocks noGrp="1"/>
          </p:cNvSpPr>
          <p:nvPr>
            <p:ph type="pic" sz="quarter" idx="27"/>
          </p:nvPr>
        </p:nvSpPr>
        <p:spPr>
          <a:xfrm>
            <a:off x="4610234" y="4371472"/>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106" name="Picture Placeholder 2"/>
          <p:cNvSpPr>
            <a:spLocks noGrp="1"/>
          </p:cNvSpPr>
          <p:nvPr>
            <p:ph type="pic" sz="quarter" idx="28"/>
          </p:nvPr>
        </p:nvSpPr>
        <p:spPr>
          <a:xfrm>
            <a:off x="6139821" y="4371472"/>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107" name="Picture Placeholder 2"/>
          <p:cNvSpPr>
            <a:spLocks noGrp="1"/>
          </p:cNvSpPr>
          <p:nvPr>
            <p:ph type="pic" sz="quarter" idx="29"/>
          </p:nvPr>
        </p:nvSpPr>
        <p:spPr>
          <a:xfrm>
            <a:off x="7669408" y="4371472"/>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108" name="Picture Placeholder 2"/>
          <p:cNvSpPr>
            <a:spLocks noGrp="1"/>
          </p:cNvSpPr>
          <p:nvPr>
            <p:ph type="pic" sz="quarter" idx="30"/>
          </p:nvPr>
        </p:nvSpPr>
        <p:spPr>
          <a:xfrm>
            <a:off x="9198994" y="4371472"/>
            <a:ext cx="1411776" cy="1411408"/>
          </a:xfrm>
          <a:solidFill>
            <a:schemeClr val="bg1"/>
          </a:solidFill>
        </p:spPr>
        <p:txBody>
          <a:bodyPr>
            <a:normAutofit/>
          </a:bodyPr>
          <a:lstStyle>
            <a:lvl1pPr marL="0" indent="0">
              <a:buNone/>
              <a:defRPr sz="1400">
                <a:latin typeface="Lato Light"/>
                <a:cs typeface="Lato Light"/>
              </a:defRPr>
            </a:lvl1pPr>
          </a:lstStyle>
          <a:p>
            <a:r>
              <a:rPr lang="en-US"/>
              <a:t>Click icon to add picture</a:t>
            </a:r>
            <a:endParaRPr lang="en-US" dirty="0"/>
          </a:p>
        </p:txBody>
      </p:sp>
    </p:spTree>
    <p:extLst>
      <p:ext uri="{BB962C8B-B14F-4D97-AF65-F5344CB8AC3E}">
        <p14:creationId xmlns:p14="http://schemas.microsoft.com/office/powerpoint/2010/main" val="262016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Our Clients Square">
    <p:spTree>
      <p:nvGrpSpPr>
        <p:cNvPr id="1" name=""/>
        <p:cNvGrpSpPr/>
        <p:nvPr/>
      </p:nvGrpSpPr>
      <p:grpSpPr>
        <a:xfrm>
          <a:off x="0" y="0"/>
          <a:ext cx="0" cy="0"/>
          <a:chOff x="0" y="0"/>
          <a:chExt cx="0" cy="0"/>
        </a:xfrm>
      </p:grpSpPr>
      <p:sp>
        <p:nvSpPr>
          <p:cNvPr id="28" name="Picture Placeholder 2"/>
          <p:cNvSpPr>
            <a:spLocks noGrp="1"/>
          </p:cNvSpPr>
          <p:nvPr>
            <p:ph type="pic" sz="quarter" idx="30"/>
          </p:nvPr>
        </p:nvSpPr>
        <p:spPr>
          <a:xfrm>
            <a:off x="4367204" y="2165439"/>
            <a:ext cx="1686162" cy="1685723"/>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29" name="Picture Placeholder 2"/>
          <p:cNvSpPr>
            <a:spLocks noGrp="1"/>
          </p:cNvSpPr>
          <p:nvPr>
            <p:ph type="pic" sz="quarter" idx="31"/>
          </p:nvPr>
        </p:nvSpPr>
        <p:spPr>
          <a:xfrm>
            <a:off x="6096000" y="2165439"/>
            <a:ext cx="1686162" cy="1685723"/>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30" name="Picture Placeholder 2"/>
          <p:cNvSpPr>
            <a:spLocks noGrp="1"/>
          </p:cNvSpPr>
          <p:nvPr>
            <p:ph type="pic" sz="quarter" idx="32"/>
          </p:nvPr>
        </p:nvSpPr>
        <p:spPr>
          <a:xfrm>
            <a:off x="4367204" y="3895643"/>
            <a:ext cx="1686162" cy="1685723"/>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31" name="Picture Placeholder 2"/>
          <p:cNvSpPr>
            <a:spLocks noGrp="1"/>
          </p:cNvSpPr>
          <p:nvPr>
            <p:ph type="pic" sz="quarter" idx="33"/>
          </p:nvPr>
        </p:nvSpPr>
        <p:spPr>
          <a:xfrm>
            <a:off x="6096000" y="3895643"/>
            <a:ext cx="1686162" cy="1685723"/>
          </a:xfr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Tree>
    <p:extLst>
      <p:ext uri="{BB962C8B-B14F-4D97-AF65-F5344CB8AC3E}">
        <p14:creationId xmlns:p14="http://schemas.microsoft.com/office/powerpoint/2010/main" val="164852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What our Clients are Saying">
    <p:spTree>
      <p:nvGrpSpPr>
        <p:cNvPr id="1" name=""/>
        <p:cNvGrpSpPr/>
        <p:nvPr/>
      </p:nvGrpSpPr>
      <p:grpSpPr>
        <a:xfrm>
          <a:off x="0" y="0"/>
          <a:ext cx="0" cy="0"/>
          <a:chOff x="0" y="0"/>
          <a:chExt cx="0" cy="0"/>
        </a:xfrm>
      </p:grpSpPr>
      <p:sp>
        <p:nvSpPr>
          <p:cNvPr id="28" name="Picture Placeholder 2"/>
          <p:cNvSpPr>
            <a:spLocks noGrp="1"/>
          </p:cNvSpPr>
          <p:nvPr>
            <p:ph type="pic" sz="quarter" idx="30"/>
          </p:nvPr>
        </p:nvSpPr>
        <p:spPr>
          <a:xfrm>
            <a:off x="1347245" y="1816528"/>
            <a:ext cx="1111152" cy="1110862"/>
          </a:xfrm>
          <a:prstGeom prst="ellipse">
            <a:avLst/>
          </a:prstGeo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29" name="Picture Placeholder 2"/>
          <p:cNvSpPr>
            <a:spLocks noGrp="1"/>
          </p:cNvSpPr>
          <p:nvPr>
            <p:ph type="pic" sz="quarter" idx="31"/>
          </p:nvPr>
        </p:nvSpPr>
        <p:spPr>
          <a:xfrm>
            <a:off x="6511771" y="1816528"/>
            <a:ext cx="1111152" cy="1110862"/>
          </a:xfrm>
          <a:prstGeom prst="ellipse">
            <a:avLst/>
          </a:prstGeo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30" name="Picture Placeholder 2"/>
          <p:cNvSpPr>
            <a:spLocks noGrp="1"/>
          </p:cNvSpPr>
          <p:nvPr>
            <p:ph type="pic" sz="quarter" idx="32"/>
          </p:nvPr>
        </p:nvSpPr>
        <p:spPr>
          <a:xfrm>
            <a:off x="1347245" y="3758383"/>
            <a:ext cx="1111152" cy="1110862"/>
          </a:xfrm>
          <a:prstGeom prst="ellipse">
            <a:avLst/>
          </a:prstGeo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
        <p:nvSpPr>
          <p:cNvPr id="31" name="Picture Placeholder 2"/>
          <p:cNvSpPr>
            <a:spLocks noGrp="1"/>
          </p:cNvSpPr>
          <p:nvPr>
            <p:ph type="pic" sz="quarter" idx="33"/>
          </p:nvPr>
        </p:nvSpPr>
        <p:spPr>
          <a:xfrm>
            <a:off x="6511771" y="3758383"/>
            <a:ext cx="1111152" cy="1110862"/>
          </a:xfrm>
          <a:prstGeom prst="ellipse">
            <a:avLst/>
          </a:prstGeom>
          <a:noFill/>
        </p:spPr>
        <p:txBody>
          <a:bodyPr>
            <a:normAutofit/>
          </a:bodyPr>
          <a:lstStyle>
            <a:lvl1pPr marL="0" indent="0">
              <a:buNone/>
              <a:defRPr sz="1400">
                <a:latin typeface="Lato Light"/>
                <a:cs typeface="Lato Light"/>
              </a:defRPr>
            </a:lvl1pPr>
          </a:lstStyle>
          <a:p>
            <a:r>
              <a:rPr lang="en-US"/>
              <a:t>Click icon to add picture</a:t>
            </a:r>
            <a:endParaRPr lang="en-US" dirty="0"/>
          </a:p>
        </p:txBody>
      </p:sp>
    </p:spTree>
    <p:extLst>
      <p:ext uri="{BB962C8B-B14F-4D97-AF65-F5344CB8AC3E}">
        <p14:creationId xmlns:p14="http://schemas.microsoft.com/office/powerpoint/2010/main" val="4953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Laptop 02">
    <p:spTree>
      <p:nvGrpSpPr>
        <p:cNvPr id="1" name=""/>
        <p:cNvGrpSpPr/>
        <p:nvPr/>
      </p:nvGrpSpPr>
      <p:grpSpPr>
        <a:xfrm>
          <a:off x="0" y="0"/>
          <a:ext cx="0" cy="0"/>
          <a:chOff x="0" y="0"/>
          <a:chExt cx="0" cy="0"/>
        </a:xfrm>
      </p:grpSpPr>
      <p:sp>
        <p:nvSpPr>
          <p:cNvPr id="4" name="Picture Placeholder 9"/>
          <p:cNvSpPr>
            <a:spLocks noGrp="1"/>
          </p:cNvSpPr>
          <p:nvPr>
            <p:ph type="pic" sz="quarter" idx="11"/>
          </p:nvPr>
        </p:nvSpPr>
        <p:spPr>
          <a:xfrm>
            <a:off x="0" y="1586789"/>
            <a:ext cx="12192000" cy="2472849"/>
          </a:xfrm>
          <a:noFill/>
        </p:spPr>
        <p:txBody>
          <a:bodyPr>
            <a:normAutofit/>
          </a:bodyPr>
          <a:lstStyle>
            <a:lvl1pPr marL="0" indent="0">
              <a:buNone/>
              <a:defRPr sz="1050">
                <a:solidFill>
                  <a:schemeClr val="tx1">
                    <a:lumMod val="50000"/>
                    <a:lumOff val="50000"/>
                  </a:schemeClr>
                </a:solidFill>
              </a:defRPr>
            </a:lvl1pPr>
          </a:lstStyle>
          <a:p>
            <a:r>
              <a:rPr lang="en-US"/>
              <a:t>Click icon to add picture</a:t>
            </a:r>
          </a:p>
        </p:txBody>
      </p:sp>
    </p:spTree>
    <p:extLst>
      <p:ext uri="{BB962C8B-B14F-4D97-AF65-F5344CB8AC3E}">
        <p14:creationId xmlns:p14="http://schemas.microsoft.com/office/powerpoint/2010/main" val="415668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Two Bar Text Subtitle">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0" y="0"/>
            <a:ext cx="12192000" cy="4836958"/>
          </a:xfrm>
          <a:noFill/>
        </p:spPr>
        <p:txBody>
          <a:bodyPr>
            <a:normAutofit/>
          </a:bodyPr>
          <a:lstStyle>
            <a:lvl1pPr marL="0" indent="0">
              <a:buNone/>
              <a:defRPr sz="1050">
                <a:solidFill>
                  <a:schemeClr val="tx1">
                    <a:lumMod val="50000"/>
                    <a:lumOff val="50000"/>
                  </a:schemeClr>
                </a:solidFill>
              </a:defRPr>
            </a:lvl1pPr>
          </a:lstStyle>
          <a:p>
            <a:r>
              <a:rPr lang="en-US"/>
              <a:t>Click icon to add picture</a:t>
            </a:r>
          </a:p>
        </p:txBody>
      </p:sp>
    </p:spTree>
    <p:extLst>
      <p:ext uri="{BB962C8B-B14F-4D97-AF65-F5344CB8AC3E}">
        <p14:creationId xmlns:p14="http://schemas.microsoft.com/office/powerpoint/2010/main" val="392847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iPhone 6 Mockup">
    <p:spTree>
      <p:nvGrpSpPr>
        <p:cNvPr id="1" name=""/>
        <p:cNvGrpSpPr/>
        <p:nvPr/>
      </p:nvGrpSpPr>
      <p:grpSpPr>
        <a:xfrm>
          <a:off x="0" y="0"/>
          <a:ext cx="0" cy="0"/>
          <a:chOff x="0" y="0"/>
          <a:chExt cx="0" cy="0"/>
        </a:xfrm>
      </p:grpSpPr>
      <p:sp>
        <p:nvSpPr>
          <p:cNvPr id="9" name="Picture Placeholder 17"/>
          <p:cNvSpPr>
            <a:spLocks noGrp="1"/>
          </p:cNvSpPr>
          <p:nvPr>
            <p:ph type="pic" sz="quarter" idx="14"/>
          </p:nvPr>
        </p:nvSpPr>
        <p:spPr>
          <a:xfrm>
            <a:off x="3483133" y="1454738"/>
            <a:ext cx="2053789" cy="3646811"/>
          </a:xfrm>
          <a:noFill/>
        </p:spPr>
        <p:txBody>
          <a:bodyPr rtlCol="0">
            <a:normAutofit/>
          </a:bodyPr>
          <a:lstStyle>
            <a:lvl1pPr marL="0" indent="0" algn="ctr">
              <a:buNone/>
              <a:defRPr sz="2200">
                <a:solidFill>
                  <a:schemeClr val="bg1">
                    <a:lumMod val="75000"/>
                  </a:schemeClr>
                </a:solidFill>
                <a:latin typeface="Lato Light"/>
                <a:cs typeface="Lato Light"/>
              </a:defRPr>
            </a:lvl1pPr>
          </a:lstStyle>
          <a:p>
            <a:pPr lvl="0"/>
            <a:r>
              <a:rPr lang="en-US" noProof="0"/>
              <a:t>Click icon to add picture</a:t>
            </a:r>
          </a:p>
        </p:txBody>
      </p:sp>
      <p:sp>
        <p:nvSpPr>
          <p:cNvPr id="10" name="Picture Placeholder 17"/>
          <p:cNvSpPr>
            <a:spLocks noGrp="1"/>
          </p:cNvSpPr>
          <p:nvPr>
            <p:ph type="pic" sz="quarter" idx="15"/>
          </p:nvPr>
        </p:nvSpPr>
        <p:spPr>
          <a:xfrm>
            <a:off x="920995" y="1454738"/>
            <a:ext cx="2053789" cy="3646811"/>
          </a:xfrm>
          <a:noFill/>
        </p:spPr>
        <p:txBody>
          <a:bodyPr rtlCol="0">
            <a:normAutofit/>
          </a:bodyPr>
          <a:lstStyle>
            <a:lvl1pPr marL="0" indent="0" algn="ctr">
              <a:buNone/>
              <a:defRPr sz="2200">
                <a:solidFill>
                  <a:schemeClr val="bg1">
                    <a:lumMod val="75000"/>
                  </a:schemeClr>
                </a:solidFill>
                <a:latin typeface="Lato Light"/>
                <a:cs typeface="Lato Light"/>
              </a:defRPr>
            </a:lvl1pPr>
          </a:lstStyle>
          <a:p>
            <a:pPr lvl="0"/>
            <a:r>
              <a:rPr lang="en-US" noProof="0"/>
              <a:t>Click icon to add picture</a:t>
            </a:r>
          </a:p>
        </p:txBody>
      </p:sp>
    </p:spTree>
    <p:extLst>
      <p:ext uri="{BB962C8B-B14F-4D97-AF65-F5344CB8AC3E}">
        <p14:creationId xmlns:p14="http://schemas.microsoft.com/office/powerpoint/2010/main" val="104455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433C316-AEEF-4A68-A501-98F3E3BC87BC}"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8991341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35163" y="1344350"/>
            <a:ext cx="4075403" cy="2117606"/>
          </a:xfrm>
          <a:noFill/>
        </p:spPr>
        <p:txBody>
          <a:bodyPr>
            <a:normAutofit/>
          </a:bodyPr>
          <a:lstStyle>
            <a:lvl1pPr marL="0" indent="0">
              <a:buNone/>
              <a:defRPr sz="1400">
                <a:latin typeface="Lato Light"/>
                <a:cs typeface="Lato Light"/>
              </a:defRPr>
            </a:lvl1pPr>
          </a:lstStyle>
          <a:p>
            <a:r>
              <a:rPr lang="en-US"/>
              <a:t>Click icon to add picture</a:t>
            </a:r>
          </a:p>
        </p:txBody>
      </p:sp>
      <p:sp>
        <p:nvSpPr>
          <p:cNvPr id="7" name="Picture Placeholder 2"/>
          <p:cNvSpPr>
            <a:spLocks noGrp="1"/>
          </p:cNvSpPr>
          <p:nvPr>
            <p:ph type="pic" sz="quarter" idx="12"/>
          </p:nvPr>
        </p:nvSpPr>
        <p:spPr>
          <a:xfrm>
            <a:off x="6718237" y="3680681"/>
            <a:ext cx="4075403" cy="2117606"/>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107436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Timelin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35163" y="429027"/>
            <a:ext cx="4075403" cy="2117606"/>
          </a:xfrm>
          <a:noFill/>
        </p:spPr>
        <p:txBody>
          <a:bodyPr>
            <a:normAutofit/>
          </a:bodyPr>
          <a:lstStyle>
            <a:lvl1pPr marL="0" indent="0">
              <a:buNone/>
              <a:defRPr sz="1400">
                <a:latin typeface="Lato Light"/>
                <a:cs typeface="Lato Light"/>
              </a:defRPr>
            </a:lvl1pPr>
          </a:lstStyle>
          <a:p>
            <a:r>
              <a:rPr lang="en-US"/>
              <a:t>Click icon to add picture</a:t>
            </a:r>
          </a:p>
        </p:txBody>
      </p:sp>
      <p:sp>
        <p:nvSpPr>
          <p:cNvPr id="7" name="Picture Placeholder 2"/>
          <p:cNvSpPr>
            <a:spLocks noGrp="1"/>
          </p:cNvSpPr>
          <p:nvPr>
            <p:ph type="pic" sz="quarter" idx="12"/>
          </p:nvPr>
        </p:nvSpPr>
        <p:spPr>
          <a:xfrm>
            <a:off x="6646751" y="3074201"/>
            <a:ext cx="4075403" cy="2117606"/>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227640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Timelin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35163" y="2707939"/>
            <a:ext cx="4075403" cy="2117606"/>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208078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Website Mockup">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2024126" y="1245557"/>
            <a:ext cx="2250740" cy="3996528"/>
          </a:xfrm>
          <a:noFill/>
        </p:spPr>
        <p:txBody>
          <a:bodyPr>
            <a:normAutofit/>
          </a:bodyPr>
          <a:lstStyle>
            <a:lvl1pPr marL="0" indent="0">
              <a:buNone/>
              <a:defRPr sz="1400">
                <a:latin typeface="Lato Light"/>
                <a:cs typeface="Lato Light"/>
              </a:defRPr>
            </a:lvl1pPr>
          </a:lstStyle>
          <a:p>
            <a:r>
              <a:rPr lang="en-US"/>
              <a:t>Click icon to add picture</a:t>
            </a:r>
          </a:p>
        </p:txBody>
      </p:sp>
    </p:spTree>
    <p:extLst>
      <p:ext uri="{BB962C8B-B14F-4D97-AF65-F5344CB8AC3E}">
        <p14:creationId xmlns:p14="http://schemas.microsoft.com/office/powerpoint/2010/main" val="417719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4" name="Picture Placeholder 13"/>
          <p:cNvSpPr>
            <a:spLocks noGrp="1"/>
          </p:cNvSpPr>
          <p:nvPr>
            <p:ph type="pic" sz="quarter" idx="11"/>
          </p:nvPr>
        </p:nvSpPr>
        <p:spPr>
          <a:xfrm>
            <a:off x="0" y="1480074"/>
            <a:ext cx="12192000" cy="1828800"/>
          </a:xfrm>
          <a:prstGeom prst="rect">
            <a:avLst/>
          </a:prstGeom>
        </p:spPr>
        <p:txBody>
          <a:bodyPr>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Lato Light"/>
                <a:cs typeface="Lato Light"/>
              </a:defRPr>
            </a:lvl1pPr>
          </a:lstStyle>
          <a:p>
            <a:r>
              <a:rPr lang="en-US"/>
              <a:t>Click icon to add picture</a:t>
            </a:r>
            <a:endParaRPr lang="en-US" dirty="0"/>
          </a:p>
        </p:txBody>
      </p:sp>
    </p:spTree>
    <p:extLst>
      <p:ext uri="{BB962C8B-B14F-4D97-AF65-F5344CB8AC3E}">
        <p14:creationId xmlns:p14="http://schemas.microsoft.com/office/powerpoint/2010/main" val="213524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dark" preserve="1">
  <p:cSld name="Blank dark">
    <p:bg>
      <p:bgPr>
        <a:solidFill>
          <a:srgbClr val="181E28"/>
        </a:solidFill>
        <a:effectLst/>
      </p:bgPr>
    </p:bg>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29562576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Layout blank, top branding" preserve="1">
  <p:cSld name="Layout blank, top branding">
    <p:bg>
      <p:bgRef idx="1001">
        <a:schemeClr val="bg1"/>
      </p:bgRef>
    </p:bg>
    <p:spTree>
      <p:nvGrpSpPr>
        <p:cNvPr id="1" name="Shape 64"/>
        <p:cNvGrpSpPr/>
        <p:nvPr/>
      </p:nvGrpSpPr>
      <p:grpSpPr>
        <a:xfrm>
          <a:off x="0" y="0"/>
          <a:ext cx="0" cy="0"/>
          <a:chOff x="0" y="0"/>
          <a:chExt cx="0" cy="0"/>
        </a:xfrm>
      </p:grpSpPr>
      <p:grpSp>
        <p:nvGrpSpPr>
          <p:cNvPr id="65" name="Shape 65"/>
          <p:cNvGrpSpPr/>
          <p:nvPr/>
        </p:nvGrpSpPr>
        <p:grpSpPr>
          <a:xfrm>
            <a:off x="0" y="0"/>
            <a:ext cx="12192000" cy="623200"/>
            <a:chOff x="0" y="0"/>
            <a:chExt cx="9144000" cy="467400"/>
          </a:xfrm>
        </p:grpSpPr>
        <p:sp>
          <p:nvSpPr>
            <p:cNvPr id="66" name="Shape 66"/>
            <p:cNvSpPr/>
            <p:nvPr/>
          </p:nvSpPr>
          <p:spPr>
            <a:xfrm>
              <a:off x="0" y="0"/>
              <a:ext cx="9144000" cy="467400"/>
            </a:xfrm>
            <a:prstGeom prst="rect">
              <a:avLst/>
            </a:prstGeom>
            <a:solidFill>
              <a:srgbClr val="181E28"/>
            </a:solidFill>
            <a:ln>
              <a:no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66" b="0"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67" name="Shape 67"/>
            <p:cNvPicPr preferRelativeResize="0"/>
            <p:nvPr/>
          </p:nvPicPr>
          <p:blipFill rotWithShape="1">
            <a:blip r:embed="rId2">
              <a:alphaModFix/>
            </a:blip>
            <a:srcRect/>
            <a:stretch/>
          </p:blipFill>
          <p:spPr>
            <a:xfrm>
              <a:off x="239730" y="7431"/>
              <a:ext cx="821436" cy="452628"/>
            </a:xfrm>
            <a:prstGeom prst="rect">
              <a:avLst/>
            </a:prstGeom>
            <a:noFill/>
            <a:ln>
              <a:noFill/>
            </a:ln>
          </p:spPr>
        </p:pic>
      </p:grpSp>
    </p:spTree>
    <p:extLst>
      <p:ext uri="{BB962C8B-B14F-4D97-AF65-F5344CB8AC3E}">
        <p14:creationId xmlns:p14="http://schemas.microsoft.com/office/powerpoint/2010/main" val="842917880"/>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52464" y="2928934"/>
            <a:ext cx="9956800" cy="1143000"/>
          </a:xfrm>
        </p:spPr>
        <p:txBody>
          <a:bodyPr/>
          <a:lstStyle/>
          <a:p>
            <a:r>
              <a:rPr lang="en-US"/>
              <a:t>Click to edit Master title style</a:t>
            </a:r>
            <a:endParaRPr lang="en-AU"/>
          </a:p>
        </p:txBody>
      </p:sp>
      <p:sp>
        <p:nvSpPr>
          <p:cNvPr id="3" name="Date Placeholder 9"/>
          <p:cNvSpPr>
            <a:spLocks noGrp="1"/>
          </p:cNvSpPr>
          <p:nvPr>
            <p:ph type="dt" sz="half" idx="10"/>
          </p:nvPr>
        </p:nvSpPr>
        <p:spPr>
          <a:xfrm>
            <a:off x="626534" y="6492876"/>
            <a:ext cx="2844800" cy="365125"/>
          </a:xfrm>
          <a:prstGeom prst="rect">
            <a:avLst/>
          </a:prstGeom>
        </p:spPr>
        <p:txBody>
          <a:bodyPr/>
          <a:lstStyle>
            <a:lvl1pPr>
              <a:defRPr/>
            </a:lvl1pPr>
          </a:lstStyle>
          <a:p>
            <a:pPr defTabSz="914217">
              <a:defRPr/>
            </a:pPr>
            <a:fld id="{FD3BD87B-322C-4814-A7E4-AFFCECDF08DA}" type="datetimeFigureOut">
              <a:rPr lang="en-US" smtClean="0">
                <a:solidFill>
                  <a:srgbClr val="737572"/>
                </a:solidFill>
              </a:rPr>
              <a:pPr defTabSz="914217">
                <a:defRPr/>
              </a:pPr>
              <a:t>5/16/2019</a:t>
            </a:fld>
            <a:endParaRPr lang="en-US">
              <a:solidFill>
                <a:srgbClr val="737572"/>
              </a:solidFill>
            </a:endParaRPr>
          </a:p>
        </p:txBody>
      </p:sp>
      <p:sp>
        <p:nvSpPr>
          <p:cNvPr id="4" name="Footer Placeholder 21"/>
          <p:cNvSpPr>
            <a:spLocks noGrp="1"/>
          </p:cNvSpPr>
          <p:nvPr>
            <p:ph type="ftr" sz="quarter" idx="11"/>
          </p:nvPr>
        </p:nvSpPr>
        <p:spPr>
          <a:xfrm>
            <a:off x="4165601" y="6421439"/>
            <a:ext cx="3860800" cy="365125"/>
          </a:xfrm>
          <a:prstGeom prst="rect">
            <a:avLst/>
          </a:prstGeom>
        </p:spPr>
        <p:txBody>
          <a:bodyPr/>
          <a:lstStyle>
            <a:lvl1pPr>
              <a:defRPr/>
            </a:lvl1pPr>
          </a:lstStyle>
          <a:p>
            <a:pPr defTabSz="914217">
              <a:defRPr/>
            </a:pPr>
            <a:endParaRPr lang="en-US">
              <a:solidFill>
                <a:srgbClr val="737572"/>
              </a:solidFill>
            </a:endParaRPr>
          </a:p>
        </p:txBody>
      </p:sp>
      <p:sp>
        <p:nvSpPr>
          <p:cNvPr id="5" name="Slide Number Placeholder 17"/>
          <p:cNvSpPr>
            <a:spLocks noGrp="1"/>
          </p:cNvSpPr>
          <p:nvPr>
            <p:ph type="sldNum" sz="quarter" idx="12"/>
          </p:nvPr>
        </p:nvSpPr>
        <p:spPr>
          <a:xfrm>
            <a:off x="10871201" y="6421439"/>
            <a:ext cx="1016000" cy="365125"/>
          </a:xfrm>
          <a:prstGeom prst="rect">
            <a:avLst/>
          </a:prstGeom>
        </p:spPr>
        <p:txBody>
          <a:bodyPr/>
          <a:lstStyle>
            <a:lvl1pPr>
              <a:defRPr/>
            </a:lvl1pPr>
          </a:lstStyle>
          <a:p>
            <a:pPr defTabSz="914217">
              <a:defRPr/>
            </a:pPr>
            <a:endParaRPr lang="en-US">
              <a:solidFill>
                <a:srgbClr val="737572"/>
              </a:solidFill>
            </a:endParaRPr>
          </a:p>
        </p:txBody>
      </p:sp>
    </p:spTree>
    <p:extLst>
      <p:ext uri="{BB962C8B-B14F-4D97-AF65-F5344CB8AC3E}">
        <p14:creationId xmlns:p14="http://schemas.microsoft.com/office/powerpoint/2010/main" val="3915557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2772347974"/>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17045152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0"/>
            <a:ext cx="10515600" cy="831373"/>
          </a:xfrm>
          <a:prstGeom prst="rect">
            <a:avLst/>
          </a:prstGeom>
        </p:spPr>
        <p:txBody>
          <a:bodyPr vert="horz" lIns="182843" tIns="91422" rIns="182843" bIns="91422" rtlCol="0" anchor="ctr">
            <a:normAutofit/>
          </a:bodyPr>
          <a:lstStyle/>
          <a:p>
            <a:r>
              <a:rPr lang="en-US" dirty="0"/>
              <a:t>Click to edit Master title style</a:t>
            </a:r>
          </a:p>
        </p:txBody>
      </p:sp>
    </p:spTree>
    <p:extLst>
      <p:ext uri="{BB962C8B-B14F-4D97-AF65-F5344CB8AC3E}">
        <p14:creationId xmlns:p14="http://schemas.microsoft.com/office/powerpoint/2010/main" val="288014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145646041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2FFF9E3-E3C7-4260-80C7-691F0BBB20B9}"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746926959"/>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2FFF9E3-E3C7-4260-80C7-691F0BBB20B9}" type="datetimeFigureOut">
              <a:rPr lang="en-AU" smtClean="0"/>
              <a:t>16/05/2019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509175505"/>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B914EF7-4F0D-47A9-87A5-B22CF7F07E89}" type="datetimeFigureOut">
              <a:rPr lang="en-AU" smtClean="0"/>
              <a:t>16/05/2019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DC0FF78-0297-4680-A449-912316BA5AB0}" type="slidenum">
              <a:rPr lang="en-AU" smtClean="0"/>
              <a:t>‹#›</a:t>
            </a:fld>
            <a:endParaRPr lang="en-AU"/>
          </a:p>
        </p:txBody>
      </p:sp>
    </p:spTree>
    <p:extLst>
      <p:ext uri="{BB962C8B-B14F-4D97-AF65-F5344CB8AC3E}">
        <p14:creationId xmlns:p14="http://schemas.microsoft.com/office/powerpoint/2010/main" val="23512447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F9E3-E3C7-4260-80C7-691F0BBB20B9}" type="datetimeFigureOut">
              <a:rPr lang="en-AU" smtClean="0"/>
              <a:t>16/05/2019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90622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FF9E3-E3C7-4260-80C7-691F0BBB20B9}"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171160815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FF9E3-E3C7-4260-80C7-691F0BBB20B9}"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2801076537"/>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851267442"/>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876845197"/>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normAutofit/>
          </a:bodyPr>
          <a:lstStyle>
            <a:lvl1pPr marL="0" indent="0">
              <a:buNone/>
              <a:defRPr sz="1200"/>
            </a:lvl1pPr>
          </a:lstStyle>
          <a:p>
            <a:r>
              <a:rPr lang="en-US"/>
              <a:t>Click icon to add picture</a:t>
            </a:r>
            <a:endParaRPr lang="en-US" dirty="0"/>
          </a:p>
        </p:txBody>
      </p:sp>
    </p:spTree>
    <p:extLst>
      <p:ext uri="{BB962C8B-B14F-4D97-AF65-F5344CB8AC3E}">
        <p14:creationId xmlns:p14="http://schemas.microsoft.com/office/powerpoint/2010/main" val="252784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B29EC-1F80-0444-B50B-5BAB88A91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423" y="5683249"/>
            <a:ext cx="1358393" cy="1212851"/>
          </a:xfrm>
          <a:prstGeom prst="rect">
            <a:avLst/>
          </a:prstGeom>
        </p:spPr>
      </p:pic>
    </p:spTree>
    <p:extLst>
      <p:ext uri="{BB962C8B-B14F-4D97-AF65-F5344CB8AC3E}">
        <p14:creationId xmlns:p14="http://schemas.microsoft.com/office/powerpoint/2010/main" val="400953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Layout blank, top branding">
  <p:cSld name="Layout blank, top branding">
    <p:bg>
      <p:bgRef idx="1001">
        <a:schemeClr val="bg1"/>
      </p:bgRef>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355746666"/>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181E28"/>
        </a:solidFill>
        <a:effectLst/>
      </p:bgPr>
    </p:bg>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120931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pic>
        <p:nvPicPr>
          <p:cNvPr id="3" name="Shape 101" descr="IEP-logo.jpg">
            <a:extLst>
              <a:ext uri="{FF2B5EF4-FFF2-40B4-BE49-F238E27FC236}">
                <a16:creationId xmlns:a16="http://schemas.microsoft.com/office/drawing/2014/main" id="{F0DD0726-4A41-2042-BF0D-4D94DB528419}"/>
              </a:ext>
            </a:extLst>
          </p:cNvPr>
          <p:cNvPicPr preferRelativeResize="0"/>
          <p:nvPr userDrawn="1"/>
        </p:nvPicPr>
        <p:blipFill>
          <a:blip r:embed="rId2">
            <a:alphaModFix/>
          </a:blip>
          <a:stretch>
            <a:fillRect/>
          </a:stretch>
        </p:blipFill>
        <p:spPr>
          <a:xfrm>
            <a:off x="11065119" y="5857474"/>
            <a:ext cx="981898" cy="868853"/>
          </a:xfrm>
          <a:prstGeom prst="rect">
            <a:avLst/>
          </a:prstGeom>
          <a:noFill/>
          <a:ln>
            <a:noFill/>
          </a:ln>
        </p:spPr>
      </p:pic>
    </p:spTree>
    <p:extLst>
      <p:ext uri="{BB962C8B-B14F-4D97-AF65-F5344CB8AC3E}">
        <p14:creationId xmlns:p14="http://schemas.microsoft.com/office/powerpoint/2010/main" val="105798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Image BG">
    <p:spTree>
      <p:nvGrpSpPr>
        <p:cNvPr id="1" name=""/>
        <p:cNvGrpSpPr/>
        <p:nvPr/>
      </p:nvGrpSpPr>
      <p:grpSpPr>
        <a:xfrm>
          <a:off x="0" y="0"/>
          <a:ext cx="0" cy="0"/>
          <a:chOff x="0" y="0"/>
          <a:chExt cx="0" cy="0"/>
        </a:xfrm>
      </p:grpSpPr>
      <p:pic>
        <p:nvPicPr>
          <p:cNvPr id="3" name="Shape 101" descr="IEP-logo.jpg">
            <a:extLst>
              <a:ext uri="{FF2B5EF4-FFF2-40B4-BE49-F238E27FC236}">
                <a16:creationId xmlns:a16="http://schemas.microsoft.com/office/drawing/2014/main" id="{FAFF449D-4879-3D45-8357-904978575593}"/>
              </a:ext>
            </a:extLst>
          </p:cNvPr>
          <p:cNvPicPr preferRelativeResize="0"/>
          <p:nvPr userDrawn="1"/>
        </p:nvPicPr>
        <p:blipFill>
          <a:blip r:embed="rId2">
            <a:alphaModFix/>
          </a:blip>
          <a:stretch>
            <a:fillRect/>
          </a:stretch>
        </p:blipFill>
        <p:spPr>
          <a:xfrm>
            <a:off x="11065119" y="5857474"/>
            <a:ext cx="981898" cy="868853"/>
          </a:xfrm>
          <a:prstGeom prst="rect">
            <a:avLst/>
          </a:prstGeom>
          <a:noFill/>
          <a:ln>
            <a:noFill/>
          </a:ln>
        </p:spPr>
      </p:pic>
      <p:grpSp>
        <p:nvGrpSpPr>
          <p:cNvPr id="4" name="Shape 65">
            <a:extLst>
              <a:ext uri="{FF2B5EF4-FFF2-40B4-BE49-F238E27FC236}">
                <a16:creationId xmlns:a16="http://schemas.microsoft.com/office/drawing/2014/main" id="{5BDB8083-5320-CE46-8F46-06596E6C632F}"/>
              </a:ext>
            </a:extLst>
          </p:cNvPr>
          <p:cNvGrpSpPr/>
          <p:nvPr userDrawn="1"/>
        </p:nvGrpSpPr>
        <p:grpSpPr>
          <a:xfrm>
            <a:off x="0" y="0"/>
            <a:ext cx="12192000" cy="623200"/>
            <a:chOff x="0" y="0"/>
            <a:chExt cx="9144000" cy="467400"/>
          </a:xfrm>
        </p:grpSpPr>
        <p:sp>
          <p:nvSpPr>
            <p:cNvPr id="5" name="Shape 66">
              <a:extLst>
                <a:ext uri="{FF2B5EF4-FFF2-40B4-BE49-F238E27FC236}">
                  <a16:creationId xmlns:a16="http://schemas.microsoft.com/office/drawing/2014/main" id="{0FE080DE-A1B1-3749-9FA1-1F0B803C90EE}"/>
                </a:ext>
              </a:extLst>
            </p:cNvPr>
            <p:cNvSpPr/>
            <p:nvPr/>
          </p:nvSpPr>
          <p:spPr>
            <a:xfrm>
              <a:off x="0" y="0"/>
              <a:ext cx="9144000" cy="467400"/>
            </a:xfrm>
            <a:prstGeom prst="rect">
              <a:avLst/>
            </a:prstGeom>
            <a:solidFill>
              <a:srgbClr val="181E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pic>
          <p:nvPicPr>
            <p:cNvPr id="6" name="Shape 67">
              <a:extLst>
                <a:ext uri="{FF2B5EF4-FFF2-40B4-BE49-F238E27FC236}">
                  <a16:creationId xmlns:a16="http://schemas.microsoft.com/office/drawing/2014/main" id="{0B056616-86A3-4946-A9F4-4988BA56310C}"/>
                </a:ext>
              </a:extLst>
            </p:cNvPr>
            <p:cNvPicPr preferRelativeResize="0"/>
            <p:nvPr/>
          </p:nvPicPr>
          <p:blipFill rotWithShape="1">
            <a:blip r:embed="rId3">
              <a:alphaModFix/>
            </a:blip>
            <a:srcRect/>
            <a:stretch/>
          </p:blipFill>
          <p:spPr>
            <a:xfrm>
              <a:off x="239730" y="7431"/>
              <a:ext cx="821436" cy="452628"/>
            </a:xfrm>
            <a:prstGeom prst="rect">
              <a:avLst/>
            </a:prstGeom>
            <a:noFill/>
            <a:ln>
              <a:noFill/>
            </a:ln>
          </p:spPr>
        </p:pic>
      </p:grpSp>
    </p:spTree>
    <p:extLst>
      <p:ext uri="{BB962C8B-B14F-4D97-AF65-F5344CB8AC3E}">
        <p14:creationId xmlns:p14="http://schemas.microsoft.com/office/powerpoint/2010/main" val="1696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ull Image BG">
    <p:spTree>
      <p:nvGrpSpPr>
        <p:cNvPr id="1" name=""/>
        <p:cNvGrpSpPr/>
        <p:nvPr/>
      </p:nvGrpSpPr>
      <p:grpSpPr>
        <a:xfrm>
          <a:off x="0" y="0"/>
          <a:ext cx="0" cy="0"/>
          <a:chOff x="0" y="0"/>
          <a:chExt cx="0" cy="0"/>
        </a:xfrm>
      </p:grpSpPr>
      <p:grpSp>
        <p:nvGrpSpPr>
          <p:cNvPr id="4" name="Shape 65">
            <a:extLst>
              <a:ext uri="{FF2B5EF4-FFF2-40B4-BE49-F238E27FC236}">
                <a16:creationId xmlns:a16="http://schemas.microsoft.com/office/drawing/2014/main" id="{5BDB8083-5320-CE46-8F46-06596E6C632F}"/>
              </a:ext>
            </a:extLst>
          </p:cNvPr>
          <p:cNvGrpSpPr/>
          <p:nvPr userDrawn="1"/>
        </p:nvGrpSpPr>
        <p:grpSpPr>
          <a:xfrm>
            <a:off x="0" y="0"/>
            <a:ext cx="12192000" cy="623200"/>
            <a:chOff x="0" y="0"/>
            <a:chExt cx="9144000" cy="467400"/>
          </a:xfrm>
        </p:grpSpPr>
        <p:sp>
          <p:nvSpPr>
            <p:cNvPr id="5" name="Shape 66">
              <a:extLst>
                <a:ext uri="{FF2B5EF4-FFF2-40B4-BE49-F238E27FC236}">
                  <a16:creationId xmlns:a16="http://schemas.microsoft.com/office/drawing/2014/main" id="{0FE080DE-A1B1-3749-9FA1-1F0B803C90EE}"/>
                </a:ext>
              </a:extLst>
            </p:cNvPr>
            <p:cNvSpPr/>
            <p:nvPr/>
          </p:nvSpPr>
          <p:spPr>
            <a:xfrm>
              <a:off x="0" y="0"/>
              <a:ext cx="9144000" cy="467400"/>
            </a:xfrm>
            <a:prstGeom prst="rect">
              <a:avLst/>
            </a:prstGeom>
            <a:solidFill>
              <a:srgbClr val="181E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pic>
          <p:nvPicPr>
            <p:cNvPr id="6" name="Shape 67">
              <a:extLst>
                <a:ext uri="{FF2B5EF4-FFF2-40B4-BE49-F238E27FC236}">
                  <a16:creationId xmlns:a16="http://schemas.microsoft.com/office/drawing/2014/main" id="{0B056616-86A3-4946-A9F4-4988BA56310C}"/>
                </a:ext>
              </a:extLst>
            </p:cNvPr>
            <p:cNvPicPr preferRelativeResize="0"/>
            <p:nvPr/>
          </p:nvPicPr>
          <p:blipFill rotWithShape="1">
            <a:blip r:embed="rId2">
              <a:alphaModFix/>
            </a:blip>
            <a:srcRect/>
            <a:stretch/>
          </p:blipFill>
          <p:spPr>
            <a:xfrm>
              <a:off x="239730" y="7431"/>
              <a:ext cx="821436" cy="452628"/>
            </a:xfrm>
            <a:prstGeom prst="rect">
              <a:avLst/>
            </a:prstGeom>
            <a:noFill/>
            <a:ln>
              <a:noFill/>
            </a:ln>
          </p:spPr>
        </p:pic>
      </p:grpSp>
      <p:pic>
        <p:nvPicPr>
          <p:cNvPr id="7" name="Picture 6">
            <a:extLst>
              <a:ext uri="{FF2B5EF4-FFF2-40B4-BE49-F238E27FC236}">
                <a16:creationId xmlns:a16="http://schemas.microsoft.com/office/drawing/2014/main" id="{73650C25-75E9-F544-813B-9DFDB60302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6932" y="6292391"/>
            <a:ext cx="2530474" cy="608473"/>
          </a:xfrm>
          <a:prstGeom prst="rect">
            <a:avLst/>
          </a:prstGeom>
        </p:spPr>
      </p:pic>
    </p:spTree>
    <p:extLst>
      <p:ext uri="{BB962C8B-B14F-4D97-AF65-F5344CB8AC3E}">
        <p14:creationId xmlns:p14="http://schemas.microsoft.com/office/powerpoint/2010/main" val="62202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blank, top branding" preserve="1">
  <p:cSld name="1_Layout blank, top branding">
    <p:bg>
      <p:bgPr>
        <a:solidFill>
          <a:srgbClr val="181E28"/>
        </a:solidFill>
        <a:effectLst/>
      </p:bgPr>
    </p:bg>
    <p:spTree>
      <p:nvGrpSpPr>
        <p:cNvPr id="1" name="Shape 64"/>
        <p:cNvGrpSpPr/>
        <p:nvPr/>
      </p:nvGrpSpPr>
      <p:grpSpPr>
        <a:xfrm>
          <a:off x="0" y="0"/>
          <a:ext cx="0" cy="0"/>
          <a:chOff x="0" y="0"/>
          <a:chExt cx="0" cy="0"/>
        </a:xfrm>
      </p:grpSpPr>
      <p:grpSp>
        <p:nvGrpSpPr>
          <p:cNvPr id="65" name="Shape 65"/>
          <p:cNvGrpSpPr/>
          <p:nvPr/>
        </p:nvGrpSpPr>
        <p:grpSpPr>
          <a:xfrm>
            <a:off x="0" y="0"/>
            <a:ext cx="12192000" cy="623200"/>
            <a:chOff x="0" y="0"/>
            <a:chExt cx="9144000" cy="467400"/>
          </a:xfrm>
        </p:grpSpPr>
        <p:sp>
          <p:nvSpPr>
            <p:cNvPr id="66" name="Shape 66"/>
            <p:cNvSpPr/>
            <p:nvPr/>
          </p:nvSpPr>
          <p:spPr>
            <a:xfrm>
              <a:off x="0" y="0"/>
              <a:ext cx="9144000" cy="467400"/>
            </a:xfrm>
            <a:prstGeom prst="rect">
              <a:avLst/>
            </a:prstGeom>
            <a:solidFill>
              <a:srgbClr val="181E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rgbClr val="FFFFFF"/>
                </a:solidFill>
                <a:latin typeface="Arial"/>
                <a:ea typeface="Arial"/>
                <a:cs typeface="Arial"/>
                <a:sym typeface="Arial"/>
              </a:endParaRPr>
            </a:p>
          </p:txBody>
        </p:sp>
        <p:pic>
          <p:nvPicPr>
            <p:cNvPr id="67" name="Shape 67"/>
            <p:cNvPicPr preferRelativeResize="0"/>
            <p:nvPr/>
          </p:nvPicPr>
          <p:blipFill rotWithShape="1">
            <a:blip r:embed="rId2">
              <a:alphaModFix/>
            </a:blip>
            <a:srcRect/>
            <a:stretch/>
          </p:blipFill>
          <p:spPr>
            <a:xfrm>
              <a:off x="239730" y="7431"/>
              <a:ext cx="821436" cy="452628"/>
            </a:xfrm>
            <a:prstGeom prst="rect">
              <a:avLst/>
            </a:prstGeom>
            <a:noFill/>
            <a:ln>
              <a:noFill/>
            </a:ln>
          </p:spPr>
        </p:pic>
      </p:grpSp>
    </p:spTree>
    <p:extLst>
      <p:ext uri="{BB962C8B-B14F-4D97-AF65-F5344CB8AC3E}">
        <p14:creationId xmlns:p14="http://schemas.microsoft.com/office/powerpoint/2010/main" val="252305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Shape 118">
            <a:extLst>
              <a:ext uri="{FF2B5EF4-FFF2-40B4-BE49-F238E27FC236}">
                <a16:creationId xmlns:a16="http://schemas.microsoft.com/office/drawing/2014/main" id="{89B1033D-7FC4-D24F-8457-4F6BA6DE6262}"/>
              </a:ext>
            </a:extLst>
          </p:cNvPr>
          <p:cNvPicPr preferRelativeResize="0"/>
          <p:nvPr userDrawn="1"/>
        </p:nvPicPr>
        <p:blipFill rotWithShape="1">
          <a:blip r:embed="rId2">
            <a:alphaModFix/>
          </a:blip>
          <a:srcRect/>
          <a:stretch/>
        </p:blipFill>
        <p:spPr>
          <a:xfrm>
            <a:off x="6734821" y="1727245"/>
            <a:ext cx="5311640" cy="2926823"/>
          </a:xfrm>
          <a:prstGeom prst="rect">
            <a:avLst/>
          </a:prstGeom>
          <a:noFill/>
          <a:ln>
            <a:noFill/>
          </a:ln>
        </p:spPr>
      </p:pic>
    </p:spTree>
    <p:extLst>
      <p:ext uri="{BB962C8B-B14F-4D97-AF65-F5344CB8AC3E}">
        <p14:creationId xmlns:p14="http://schemas.microsoft.com/office/powerpoint/2010/main" val="276683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81E28"/>
        </a:solidFill>
        <a:effectLst/>
      </p:bgPr>
    </p:bg>
    <p:spTree>
      <p:nvGrpSpPr>
        <p:cNvPr id="1" name=""/>
        <p:cNvGrpSpPr/>
        <p:nvPr/>
      </p:nvGrpSpPr>
      <p:grpSpPr>
        <a:xfrm>
          <a:off x="0" y="0"/>
          <a:ext cx="0" cy="0"/>
          <a:chOff x="0" y="0"/>
          <a:chExt cx="0" cy="0"/>
        </a:xfrm>
      </p:grpSpPr>
      <p:pic>
        <p:nvPicPr>
          <p:cNvPr id="6" name="Shape 118">
            <a:extLst>
              <a:ext uri="{FF2B5EF4-FFF2-40B4-BE49-F238E27FC236}">
                <a16:creationId xmlns:a16="http://schemas.microsoft.com/office/drawing/2014/main" id="{89B1033D-7FC4-D24F-8457-4F6BA6DE6262}"/>
              </a:ext>
            </a:extLst>
          </p:cNvPr>
          <p:cNvPicPr preferRelativeResize="0"/>
          <p:nvPr userDrawn="1"/>
        </p:nvPicPr>
        <p:blipFill rotWithShape="1">
          <a:blip r:embed="rId2">
            <a:alphaModFix/>
          </a:blip>
          <a:srcRect/>
          <a:stretch/>
        </p:blipFill>
        <p:spPr>
          <a:xfrm>
            <a:off x="6734821" y="1727245"/>
            <a:ext cx="5311640" cy="2926823"/>
          </a:xfrm>
          <a:prstGeom prst="rect">
            <a:avLst/>
          </a:prstGeom>
          <a:noFill/>
          <a:ln>
            <a:noFill/>
          </a:ln>
        </p:spPr>
      </p:pic>
    </p:spTree>
    <p:extLst>
      <p:ext uri="{BB962C8B-B14F-4D97-AF65-F5344CB8AC3E}">
        <p14:creationId xmlns:p14="http://schemas.microsoft.com/office/powerpoint/2010/main" val="30583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433C316-AEEF-4A68-A501-98F3E3BC87BC}"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3661084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181E28"/>
        </a:solidFill>
        <a:effectLst/>
      </p:bgPr>
    </p:bg>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372474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176237204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83451326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284931764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2FFF9E3-E3C7-4260-80C7-691F0BBB20B9}"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15461859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2FFF9E3-E3C7-4260-80C7-691F0BBB20B9}" type="datetimeFigureOut">
              <a:rPr lang="en-AU" smtClean="0"/>
              <a:t>16/05/2019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21182875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B914EF7-4F0D-47A9-87A5-B22CF7F07E89}" type="datetimeFigureOut">
              <a:rPr lang="en-AU" smtClean="0"/>
              <a:t>16/05/2019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DC0FF78-0297-4680-A449-912316BA5AB0}" type="slidenum">
              <a:rPr lang="en-AU" smtClean="0"/>
              <a:t>‹#›</a:t>
            </a:fld>
            <a:endParaRPr lang="en-AU"/>
          </a:p>
        </p:txBody>
      </p:sp>
    </p:spTree>
    <p:extLst>
      <p:ext uri="{BB962C8B-B14F-4D97-AF65-F5344CB8AC3E}">
        <p14:creationId xmlns:p14="http://schemas.microsoft.com/office/powerpoint/2010/main" val="759725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F9E3-E3C7-4260-80C7-691F0BBB20B9}" type="datetimeFigureOut">
              <a:rPr lang="en-AU" smtClean="0"/>
              <a:t>16/05/2019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80425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FF9E3-E3C7-4260-80C7-691F0BBB20B9}"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62753539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FF9E3-E3C7-4260-80C7-691F0BBB20B9}"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12219615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33C316-AEEF-4A68-A501-98F3E3BC87BC}"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332932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45098514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2FFF9E3-E3C7-4260-80C7-691F0BBB20B9}" type="datetimeFigureOut">
              <a:rPr lang="en-AU" smtClean="0"/>
              <a:t>16/05/2019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5141A5-92E8-493F-849B-552998900EB7}" type="slidenum">
              <a:rPr lang="en-AU" smtClean="0"/>
              <a:t>‹#›</a:t>
            </a:fld>
            <a:endParaRPr lang="en-AU"/>
          </a:p>
        </p:txBody>
      </p:sp>
    </p:spTree>
    <p:extLst>
      <p:ext uri="{BB962C8B-B14F-4D97-AF65-F5344CB8AC3E}">
        <p14:creationId xmlns:p14="http://schemas.microsoft.com/office/powerpoint/2010/main" val="315507872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normAutofit/>
          </a:bodyPr>
          <a:lstStyle>
            <a:lvl1pPr marL="0" indent="0">
              <a:buNone/>
              <a:defRPr sz="1200"/>
            </a:lvl1pPr>
          </a:lstStyle>
          <a:p>
            <a:r>
              <a:rPr lang="en-US"/>
              <a:t>Click icon to add picture</a:t>
            </a:r>
            <a:endParaRPr lang="en-US" dirty="0"/>
          </a:p>
        </p:txBody>
      </p:sp>
    </p:spTree>
    <p:extLst>
      <p:ext uri="{BB962C8B-B14F-4D97-AF65-F5344CB8AC3E}">
        <p14:creationId xmlns:p14="http://schemas.microsoft.com/office/powerpoint/2010/main" val="127178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ayout blank, top branding">
  <p:cSld name="Layout blank, top branding">
    <p:bg>
      <p:bgRef idx="1001">
        <a:schemeClr val="bg1"/>
      </p:bgRef>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208137096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181E28"/>
        </a:solidFill>
        <a:effectLst/>
      </p:bgPr>
    </p:bg>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421181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5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4075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588" y="0"/>
            <a:ext cx="6082503"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422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7891930"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71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6784407"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1344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433C316-AEEF-4A68-A501-98F3E3BC87BC}"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1514627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335581" y="1338133"/>
            <a:ext cx="5027335" cy="423138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09589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771039"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1" name="Picture Placeholder 13"/>
          <p:cNvSpPr>
            <a:spLocks noGrp="1" noChangeAspect="1"/>
          </p:cNvSpPr>
          <p:nvPr>
            <p:ph type="pic" sz="quarter" idx="14"/>
          </p:nvPr>
        </p:nvSpPr>
        <p:spPr>
          <a:xfrm>
            <a:off x="3649925"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2" name="Picture Placeholder 13"/>
          <p:cNvSpPr>
            <a:spLocks noGrp="1" noChangeAspect="1"/>
          </p:cNvSpPr>
          <p:nvPr>
            <p:ph type="pic" sz="quarter" idx="15"/>
          </p:nvPr>
        </p:nvSpPr>
        <p:spPr>
          <a:xfrm>
            <a:off x="6479017"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9303331"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0288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1148761"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8" name="Picture Placeholder 13"/>
          <p:cNvSpPr>
            <a:spLocks noGrp="1" noChangeAspect="1"/>
          </p:cNvSpPr>
          <p:nvPr>
            <p:ph type="pic" sz="quarter" idx="14"/>
          </p:nvPr>
        </p:nvSpPr>
        <p:spPr>
          <a:xfrm>
            <a:off x="4044668"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1" name="Picture Placeholder 13"/>
          <p:cNvSpPr>
            <a:spLocks noGrp="1" noChangeAspect="1"/>
          </p:cNvSpPr>
          <p:nvPr>
            <p:ph type="pic" sz="quarter" idx="15"/>
          </p:nvPr>
        </p:nvSpPr>
        <p:spPr>
          <a:xfrm>
            <a:off x="6872943"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2" name="Picture Placeholder 13"/>
          <p:cNvSpPr>
            <a:spLocks noGrp="1" noChangeAspect="1"/>
          </p:cNvSpPr>
          <p:nvPr>
            <p:ph type="pic" sz="quarter" idx="16"/>
          </p:nvPr>
        </p:nvSpPr>
        <p:spPr>
          <a:xfrm>
            <a:off x="9688271"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17"/>
          </p:nvPr>
        </p:nvSpPr>
        <p:spPr>
          <a:xfrm>
            <a:off x="1148761"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8"/>
          </p:nvPr>
        </p:nvSpPr>
        <p:spPr>
          <a:xfrm>
            <a:off x="4044668"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9" name="Picture Placeholder 13"/>
          <p:cNvSpPr>
            <a:spLocks noGrp="1" noChangeAspect="1"/>
          </p:cNvSpPr>
          <p:nvPr>
            <p:ph type="pic" sz="quarter" idx="19"/>
          </p:nvPr>
        </p:nvSpPr>
        <p:spPr>
          <a:xfrm>
            <a:off x="6872943"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20"/>
          </p:nvPr>
        </p:nvSpPr>
        <p:spPr>
          <a:xfrm>
            <a:off x="9688271"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2087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8333734"/>
            <a:ext cx="2844800" cy="365126"/>
          </a:xfrm>
          <a:prstGeom prst="rect">
            <a:avLst/>
          </a:prstGeom>
        </p:spPr>
        <p:txBody>
          <a:bodyPr lIns="243797" tIns="121899" rIns="243797" bIns="121899"/>
          <a:lstStyle/>
          <a:p>
            <a:pPr defTabSz="914217"/>
            <a:r>
              <a:rPr lang="en-US">
                <a:solidFill>
                  <a:srgbClr val="737572"/>
                </a:solidFill>
              </a:rPr>
              <a:t>www.bestppt.com</a:t>
            </a:r>
            <a:endParaRPr lang="en-US" dirty="0">
              <a:solidFill>
                <a:srgbClr val="737572"/>
              </a:solidFill>
            </a:endParaRPr>
          </a:p>
        </p:txBody>
      </p:sp>
      <p:sp>
        <p:nvSpPr>
          <p:cNvPr id="9" name="Picture Placeholder 2"/>
          <p:cNvSpPr>
            <a:spLocks noGrp="1"/>
          </p:cNvSpPr>
          <p:nvPr>
            <p:ph type="pic" sz="quarter" idx="11"/>
          </p:nvPr>
        </p:nvSpPr>
        <p:spPr>
          <a:xfrm>
            <a:off x="1" y="1672133"/>
            <a:ext cx="4390713" cy="2944092"/>
          </a:xfrm>
          <a:noFill/>
        </p:spPr>
        <p:txBody>
          <a:bodyPr>
            <a:normAutofit/>
          </a:bodyPr>
          <a:lstStyle>
            <a:lvl1pPr marL="0" indent="0">
              <a:buNone/>
              <a:defRPr sz="1400">
                <a:latin typeface="Lato Light"/>
                <a:cs typeface="Lato Light"/>
              </a:defRPr>
            </a:lvl1pPr>
          </a:lstStyle>
          <a:p>
            <a:endParaRPr lang="en-US"/>
          </a:p>
        </p:txBody>
      </p:sp>
      <p:sp>
        <p:nvSpPr>
          <p:cNvPr id="11" name="Picture Placeholder 2"/>
          <p:cNvSpPr>
            <a:spLocks noGrp="1"/>
          </p:cNvSpPr>
          <p:nvPr>
            <p:ph type="pic" sz="quarter" idx="12"/>
          </p:nvPr>
        </p:nvSpPr>
        <p:spPr>
          <a:xfrm>
            <a:off x="7782928" y="1672133"/>
            <a:ext cx="4422587" cy="2944092"/>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21525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8333734"/>
            <a:ext cx="2844800" cy="365126"/>
          </a:xfrm>
          <a:prstGeom prst="rect">
            <a:avLst/>
          </a:prstGeom>
        </p:spPr>
        <p:txBody>
          <a:bodyPr lIns="243797" tIns="121899" rIns="243797" bIns="121899"/>
          <a:lstStyle/>
          <a:p>
            <a:pPr defTabSz="914217"/>
            <a:r>
              <a:rPr lang="en-US">
                <a:solidFill>
                  <a:srgbClr val="737572"/>
                </a:solidFill>
              </a:rPr>
              <a:t>www.bestppt.com</a:t>
            </a:r>
            <a:endParaRPr lang="en-US" dirty="0">
              <a:solidFill>
                <a:srgbClr val="737572"/>
              </a:solidFill>
            </a:endParaRPr>
          </a:p>
        </p:txBody>
      </p:sp>
      <p:sp>
        <p:nvSpPr>
          <p:cNvPr id="9" name="Picture Placeholder 2"/>
          <p:cNvSpPr>
            <a:spLocks noGrp="1"/>
          </p:cNvSpPr>
          <p:nvPr>
            <p:ph type="pic" sz="quarter" idx="11"/>
          </p:nvPr>
        </p:nvSpPr>
        <p:spPr>
          <a:xfrm>
            <a:off x="0" y="0"/>
            <a:ext cx="12210292" cy="6858000"/>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363313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w MacBook 2015">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3740527" y="1749778"/>
            <a:ext cx="4643899" cy="2926520"/>
          </a:xfrm>
          <a:noFill/>
        </p:spPr>
        <p:txBody>
          <a:bodyPr>
            <a:normAutofit/>
          </a:bodyPr>
          <a:lstStyle>
            <a:lvl1pPr marL="0" indent="0">
              <a:buNone/>
              <a:defRPr sz="1400">
                <a:latin typeface="Lato Light"/>
                <a:cs typeface="Lato Light"/>
              </a:defRPr>
            </a:lvl1pPr>
          </a:lstStyle>
          <a:p>
            <a:endParaRPr lang="en-US"/>
          </a:p>
        </p:txBody>
      </p:sp>
      <p:sp>
        <p:nvSpPr>
          <p:cNvPr id="9" name="Picture Placeholder 2"/>
          <p:cNvSpPr>
            <a:spLocks noGrp="1"/>
          </p:cNvSpPr>
          <p:nvPr>
            <p:ph type="pic" sz="quarter" idx="12"/>
          </p:nvPr>
        </p:nvSpPr>
        <p:spPr>
          <a:xfrm>
            <a:off x="7855376" y="3143439"/>
            <a:ext cx="2166413" cy="1365243"/>
          </a:xfrm>
          <a:noFill/>
        </p:spPr>
        <p:txBody>
          <a:bodyPr>
            <a:normAutofit/>
          </a:bodyPr>
          <a:lstStyle>
            <a:lvl1pPr marL="0" indent="0">
              <a:buNone/>
              <a:defRPr sz="1400">
                <a:latin typeface="Lato Light"/>
                <a:cs typeface="Lato Light"/>
              </a:defRPr>
            </a:lvl1pPr>
          </a:lstStyle>
          <a:p>
            <a:endParaRPr lang="en-US"/>
          </a:p>
        </p:txBody>
      </p:sp>
      <p:sp>
        <p:nvSpPr>
          <p:cNvPr id="10" name="Picture Placeholder 2"/>
          <p:cNvSpPr>
            <a:spLocks noGrp="1"/>
          </p:cNvSpPr>
          <p:nvPr>
            <p:ph type="pic" sz="quarter" idx="13"/>
          </p:nvPr>
        </p:nvSpPr>
        <p:spPr>
          <a:xfrm>
            <a:off x="1955957" y="3129328"/>
            <a:ext cx="2166413" cy="1365243"/>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286502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833641" y="1627265"/>
            <a:ext cx="2315670" cy="1045155"/>
          </a:xfrm>
          <a:noFill/>
        </p:spPr>
        <p:txBody>
          <a:bodyPr>
            <a:normAutofit/>
          </a:bodyPr>
          <a:lstStyle>
            <a:lvl1pPr marL="0" indent="0">
              <a:buNone/>
              <a:defRPr sz="1400">
                <a:latin typeface="Lato Light"/>
                <a:cs typeface="Lato Light"/>
              </a:defRPr>
            </a:lvl1pPr>
          </a:lstStyle>
          <a:p>
            <a:endParaRPr lang="en-US"/>
          </a:p>
        </p:txBody>
      </p:sp>
      <p:sp>
        <p:nvSpPr>
          <p:cNvPr id="27" name="Picture Placeholder 2"/>
          <p:cNvSpPr>
            <a:spLocks noGrp="1"/>
          </p:cNvSpPr>
          <p:nvPr>
            <p:ph type="pic" sz="quarter" idx="14"/>
          </p:nvPr>
        </p:nvSpPr>
        <p:spPr>
          <a:xfrm>
            <a:off x="3699083" y="1627265"/>
            <a:ext cx="2315670" cy="1045155"/>
          </a:xfrm>
          <a:noFill/>
        </p:spPr>
        <p:txBody>
          <a:bodyPr>
            <a:normAutofit/>
          </a:bodyPr>
          <a:lstStyle>
            <a:lvl1pPr marL="0" indent="0">
              <a:buNone/>
              <a:defRPr sz="1400">
                <a:latin typeface="Lato Light"/>
                <a:cs typeface="Lato Light"/>
              </a:defRPr>
            </a:lvl1pPr>
          </a:lstStyle>
          <a:p>
            <a:endParaRPr lang="en-US"/>
          </a:p>
        </p:txBody>
      </p:sp>
      <p:sp>
        <p:nvSpPr>
          <p:cNvPr id="28" name="Picture Placeholder 2"/>
          <p:cNvSpPr>
            <a:spLocks noGrp="1"/>
          </p:cNvSpPr>
          <p:nvPr>
            <p:ph type="pic" sz="quarter" idx="15"/>
          </p:nvPr>
        </p:nvSpPr>
        <p:spPr>
          <a:xfrm>
            <a:off x="6382093" y="1627265"/>
            <a:ext cx="2315670" cy="1045155"/>
          </a:xfrm>
          <a:noFill/>
        </p:spPr>
        <p:txBody>
          <a:bodyPr>
            <a:normAutofit/>
          </a:bodyPr>
          <a:lstStyle>
            <a:lvl1pPr marL="0" indent="0">
              <a:buNone/>
              <a:defRPr sz="1400">
                <a:latin typeface="Lato Light"/>
                <a:cs typeface="Lato Light"/>
              </a:defRPr>
            </a:lvl1pPr>
          </a:lstStyle>
          <a:p>
            <a:endParaRPr lang="en-US"/>
          </a:p>
        </p:txBody>
      </p:sp>
      <p:sp>
        <p:nvSpPr>
          <p:cNvPr id="29" name="Picture Placeholder 2"/>
          <p:cNvSpPr>
            <a:spLocks noGrp="1"/>
          </p:cNvSpPr>
          <p:nvPr>
            <p:ph type="pic" sz="quarter" idx="16"/>
          </p:nvPr>
        </p:nvSpPr>
        <p:spPr>
          <a:xfrm>
            <a:off x="9044794" y="1627265"/>
            <a:ext cx="2315670" cy="1045155"/>
          </a:xfrm>
          <a:noFill/>
        </p:spPr>
        <p:txBody>
          <a:bodyPr>
            <a:normAutofit/>
          </a:bodyPr>
          <a:lstStyle>
            <a:lvl1pPr marL="0" indent="0">
              <a:buNone/>
              <a:defRPr sz="1400">
                <a:latin typeface="Lato Light"/>
                <a:cs typeface="Lato Light"/>
              </a:defRPr>
            </a:lvl1pPr>
          </a:lstStyle>
          <a:p>
            <a:endParaRPr lang="en-US" dirty="0"/>
          </a:p>
        </p:txBody>
      </p:sp>
      <p:sp>
        <p:nvSpPr>
          <p:cNvPr id="30" name="Picture Placeholder 2"/>
          <p:cNvSpPr>
            <a:spLocks noGrp="1"/>
          </p:cNvSpPr>
          <p:nvPr>
            <p:ph type="pic" sz="quarter" idx="17"/>
          </p:nvPr>
        </p:nvSpPr>
        <p:spPr>
          <a:xfrm>
            <a:off x="833641" y="2923786"/>
            <a:ext cx="2315670" cy="1045155"/>
          </a:xfrm>
          <a:noFill/>
        </p:spPr>
        <p:txBody>
          <a:bodyPr>
            <a:normAutofit/>
          </a:bodyPr>
          <a:lstStyle>
            <a:lvl1pPr marL="0" indent="0">
              <a:buNone/>
              <a:defRPr sz="1400">
                <a:latin typeface="Lato Light"/>
                <a:cs typeface="Lato Light"/>
              </a:defRPr>
            </a:lvl1pPr>
          </a:lstStyle>
          <a:p>
            <a:endParaRPr lang="en-US"/>
          </a:p>
        </p:txBody>
      </p:sp>
      <p:sp>
        <p:nvSpPr>
          <p:cNvPr id="31" name="Picture Placeholder 2"/>
          <p:cNvSpPr>
            <a:spLocks noGrp="1"/>
          </p:cNvSpPr>
          <p:nvPr>
            <p:ph type="pic" sz="quarter" idx="18"/>
          </p:nvPr>
        </p:nvSpPr>
        <p:spPr>
          <a:xfrm>
            <a:off x="3699083" y="2923786"/>
            <a:ext cx="2315670" cy="1045155"/>
          </a:xfrm>
          <a:noFill/>
        </p:spPr>
        <p:txBody>
          <a:bodyPr>
            <a:normAutofit/>
          </a:bodyPr>
          <a:lstStyle>
            <a:lvl1pPr marL="0" indent="0">
              <a:buNone/>
              <a:defRPr sz="1400">
                <a:latin typeface="Lato Light"/>
                <a:cs typeface="Lato Light"/>
              </a:defRPr>
            </a:lvl1pPr>
          </a:lstStyle>
          <a:p>
            <a:endParaRPr lang="en-US"/>
          </a:p>
        </p:txBody>
      </p:sp>
      <p:sp>
        <p:nvSpPr>
          <p:cNvPr id="32" name="Picture Placeholder 2"/>
          <p:cNvSpPr>
            <a:spLocks noGrp="1"/>
          </p:cNvSpPr>
          <p:nvPr>
            <p:ph type="pic" sz="quarter" idx="19"/>
          </p:nvPr>
        </p:nvSpPr>
        <p:spPr>
          <a:xfrm>
            <a:off x="6382093" y="2923786"/>
            <a:ext cx="2315670" cy="1045155"/>
          </a:xfrm>
          <a:noFill/>
        </p:spPr>
        <p:txBody>
          <a:bodyPr>
            <a:normAutofit/>
          </a:bodyPr>
          <a:lstStyle>
            <a:lvl1pPr marL="0" indent="0">
              <a:buNone/>
              <a:defRPr sz="1400">
                <a:latin typeface="Lato Light"/>
                <a:cs typeface="Lato Light"/>
              </a:defRPr>
            </a:lvl1pPr>
          </a:lstStyle>
          <a:p>
            <a:endParaRPr lang="en-US"/>
          </a:p>
        </p:txBody>
      </p:sp>
      <p:sp>
        <p:nvSpPr>
          <p:cNvPr id="33" name="Picture Placeholder 2"/>
          <p:cNvSpPr>
            <a:spLocks noGrp="1"/>
          </p:cNvSpPr>
          <p:nvPr>
            <p:ph type="pic" sz="quarter" idx="20"/>
          </p:nvPr>
        </p:nvSpPr>
        <p:spPr>
          <a:xfrm>
            <a:off x="9044794" y="2923786"/>
            <a:ext cx="2315670" cy="1045155"/>
          </a:xfrm>
          <a:noFill/>
        </p:spPr>
        <p:txBody>
          <a:bodyPr>
            <a:normAutofit/>
          </a:bodyPr>
          <a:lstStyle>
            <a:lvl1pPr marL="0" indent="0">
              <a:buNone/>
              <a:defRPr sz="1400">
                <a:latin typeface="Lato Light"/>
                <a:cs typeface="Lato Light"/>
              </a:defRPr>
            </a:lvl1pPr>
          </a:lstStyle>
          <a:p>
            <a:endParaRPr lang="en-US" dirty="0"/>
          </a:p>
        </p:txBody>
      </p:sp>
      <p:sp>
        <p:nvSpPr>
          <p:cNvPr id="34" name="Picture Placeholder 2"/>
          <p:cNvSpPr>
            <a:spLocks noGrp="1"/>
          </p:cNvSpPr>
          <p:nvPr>
            <p:ph type="pic" sz="quarter" idx="21"/>
          </p:nvPr>
        </p:nvSpPr>
        <p:spPr>
          <a:xfrm>
            <a:off x="833641" y="4233537"/>
            <a:ext cx="2315670" cy="1045155"/>
          </a:xfrm>
          <a:noFill/>
        </p:spPr>
        <p:txBody>
          <a:bodyPr>
            <a:normAutofit/>
          </a:bodyPr>
          <a:lstStyle>
            <a:lvl1pPr marL="0" indent="0">
              <a:buNone/>
              <a:defRPr sz="1400">
                <a:latin typeface="Lato Light"/>
                <a:cs typeface="Lato Light"/>
              </a:defRPr>
            </a:lvl1pPr>
          </a:lstStyle>
          <a:p>
            <a:endParaRPr lang="en-US"/>
          </a:p>
        </p:txBody>
      </p:sp>
      <p:sp>
        <p:nvSpPr>
          <p:cNvPr id="35" name="Picture Placeholder 2"/>
          <p:cNvSpPr>
            <a:spLocks noGrp="1"/>
          </p:cNvSpPr>
          <p:nvPr>
            <p:ph type="pic" sz="quarter" idx="22"/>
          </p:nvPr>
        </p:nvSpPr>
        <p:spPr>
          <a:xfrm>
            <a:off x="3699083" y="4233537"/>
            <a:ext cx="2315670" cy="1045155"/>
          </a:xfrm>
          <a:noFill/>
        </p:spPr>
        <p:txBody>
          <a:bodyPr>
            <a:normAutofit/>
          </a:bodyPr>
          <a:lstStyle>
            <a:lvl1pPr marL="0" indent="0">
              <a:buNone/>
              <a:defRPr sz="1400">
                <a:latin typeface="Lato Light"/>
                <a:cs typeface="Lato Light"/>
              </a:defRPr>
            </a:lvl1pPr>
          </a:lstStyle>
          <a:p>
            <a:endParaRPr lang="en-US"/>
          </a:p>
        </p:txBody>
      </p:sp>
      <p:sp>
        <p:nvSpPr>
          <p:cNvPr id="36" name="Picture Placeholder 2"/>
          <p:cNvSpPr>
            <a:spLocks noGrp="1"/>
          </p:cNvSpPr>
          <p:nvPr>
            <p:ph type="pic" sz="quarter" idx="23"/>
          </p:nvPr>
        </p:nvSpPr>
        <p:spPr>
          <a:xfrm>
            <a:off x="6382093" y="4233537"/>
            <a:ext cx="2315670" cy="1045155"/>
          </a:xfrm>
          <a:noFill/>
        </p:spPr>
        <p:txBody>
          <a:bodyPr>
            <a:normAutofit/>
          </a:bodyPr>
          <a:lstStyle>
            <a:lvl1pPr marL="0" indent="0">
              <a:buNone/>
              <a:defRPr sz="1400">
                <a:latin typeface="Lato Light"/>
                <a:cs typeface="Lato Light"/>
              </a:defRPr>
            </a:lvl1pPr>
          </a:lstStyle>
          <a:p>
            <a:endParaRPr lang="en-US"/>
          </a:p>
        </p:txBody>
      </p:sp>
      <p:sp>
        <p:nvSpPr>
          <p:cNvPr id="37" name="Picture Placeholder 2"/>
          <p:cNvSpPr>
            <a:spLocks noGrp="1"/>
          </p:cNvSpPr>
          <p:nvPr>
            <p:ph type="pic" sz="quarter" idx="24"/>
          </p:nvPr>
        </p:nvSpPr>
        <p:spPr>
          <a:xfrm>
            <a:off x="9044794" y="4233537"/>
            <a:ext cx="2315670" cy="1045155"/>
          </a:xfrm>
          <a:no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27659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1551061" y="126865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80" name="Picture Placeholder 2"/>
          <p:cNvSpPr>
            <a:spLocks noGrp="1"/>
          </p:cNvSpPr>
          <p:nvPr>
            <p:ph type="pic" sz="quarter" idx="14"/>
          </p:nvPr>
        </p:nvSpPr>
        <p:spPr>
          <a:xfrm>
            <a:off x="3080648" y="126865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81" name="Picture Placeholder 2"/>
          <p:cNvSpPr>
            <a:spLocks noGrp="1"/>
          </p:cNvSpPr>
          <p:nvPr>
            <p:ph type="pic" sz="quarter" idx="15"/>
          </p:nvPr>
        </p:nvSpPr>
        <p:spPr>
          <a:xfrm>
            <a:off x="4610234" y="126865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82" name="Picture Placeholder 2"/>
          <p:cNvSpPr>
            <a:spLocks noGrp="1"/>
          </p:cNvSpPr>
          <p:nvPr>
            <p:ph type="pic" sz="quarter" idx="16"/>
          </p:nvPr>
        </p:nvSpPr>
        <p:spPr>
          <a:xfrm>
            <a:off x="6139821" y="126865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83" name="Picture Placeholder 2"/>
          <p:cNvSpPr>
            <a:spLocks noGrp="1"/>
          </p:cNvSpPr>
          <p:nvPr>
            <p:ph type="pic" sz="quarter" idx="17"/>
          </p:nvPr>
        </p:nvSpPr>
        <p:spPr>
          <a:xfrm>
            <a:off x="7669408" y="126865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84" name="Picture Placeholder 2"/>
          <p:cNvSpPr>
            <a:spLocks noGrp="1"/>
          </p:cNvSpPr>
          <p:nvPr>
            <p:ph type="pic" sz="quarter" idx="18"/>
          </p:nvPr>
        </p:nvSpPr>
        <p:spPr>
          <a:xfrm>
            <a:off x="9198994" y="126865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91" name="Picture Placeholder 2"/>
          <p:cNvSpPr>
            <a:spLocks noGrp="1"/>
          </p:cNvSpPr>
          <p:nvPr>
            <p:ph type="pic" sz="quarter" idx="19"/>
          </p:nvPr>
        </p:nvSpPr>
        <p:spPr>
          <a:xfrm>
            <a:off x="1551061" y="280183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92" name="Picture Placeholder 2"/>
          <p:cNvSpPr>
            <a:spLocks noGrp="1"/>
          </p:cNvSpPr>
          <p:nvPr>
            <p:ph type="pic" sz="quarter" idx="20"/>
          </p:nvPr>
        </p:nvSpPr>
        <p:spPr>
          <a:xfrm>
            <a:off x="3080648" y="280183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93" name="Picture Placeholder 2"/>
          <p:cNvSpPr>
            <a:spLocks noGrp="1"/>
          </p:cNvSpPr>
          <p:nvPr>
            <p:ph type="pic" sz="quarter" idx="21"/>
          </p:nvPr>
        </p:nvSpPr>
        <p:spPr>
          <a:xfrm>
            <a:off x="4610234" y="280183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94" name="Picture Placeholder 2"/>
          <p:cNvSpPr>
            <a:spLocks noGrp="1"/>
          </p:cNvSpPr>
          <p:nvPr>
            <p:ph type="pic" sz="quarter" idx="22"/>
          </p:nvPr>
        </p:nvSpPr>
        <p:spPr>
          <a:xfrm>
            <a:off x="6139821" y="280183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95" name="Picture Placeholder 2"/>
          <p:cNvSpPr>
            <a:spLocks noGrp="1"/>
          </p:cNvSpPr>
          <p:nvPr>
            <p:ph type="pic" sz="quarter" idx="23"/>
          </p:nvPr>
        </p:nvSpPr>
        <p:spPr>
          <a:xfrm>
            <a:off x="7669408" y="280183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96" name="Picture Placeholder 2"/>
          <p:cNvSpPr>
            <a:spLocks noGrp="1"/>
          </p:cNvSpPr>
          <p:nvPr>
            <p:ph type="pic" sz="quarter" idx="24"/>
          </p:nvPr>
        </p:nvSpPr>
        <p:spPr>
          <a:xfrm>
            <a:off x="9198994" y="2801833"/>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103" name="Picture Placeholder 2"/>
          <p:cNvSpPr>
            <a:spLocks noGrp="1"/>
          </p:cNvSpPr>
          <p:nvPr>
            <p:ph type="pic" sz="quarter" idx="25"/>
          </p:nvPr>
        </p:nvSpPr>
        <p:spPr>
          <a:xfrm>
            <a:off x="1551061" y="4371472"/>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104" name="Picture Placeholder 2"/>
          <p:cNvSpPr>
            <a:spLocks noGrp="1"/>
          </p:cNvSpPr>
          <p:nvPr>
            <p:ph type="pic" sz="quarter" idx="26"/>
          </p:nvPr>
        </p:nvSpPr>
        <p:spPr>
          <a:xfrm>
            <a:off x="3080648" y="4371472"/>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105" name="Picture Placeholder 2"/>
          <p:cNvSpPr>
            <a:spLocks noGrp="1"/>
          </p:cNvSpPr>
          <p:nvPr>
            <p:ph type="pic" sz="quarter" idx="27"/>
          </p:nvPr>
        </p:nvSpPr>
        <p:spPr>
          <a:xfrm>
            <a:off x="4610234" y="4371472"/>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106" name="Picture Placeholder 2"/>
          <p:cNvSpPr>
            <a:spLocks noGrp="1"/>
          </p:cNvSpPr>
          <p:nvPr>
            <p:ph type="pic" sz="quarter" idx="28"/>
          </p:nvPr>
        </p:nvSpPr>
        <p:spPr>
          <a:xfrm>
            <a:off x="6139821" y="4371472"/>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107" name="Picture Placeholder 2"/>
          <p:cNvSpPr>
            <a:spLocks noGrp="1"/>
          </p:cNvSpPr>
          <p:nvPr>
            <p:ph type="pic" sz="quarter" idx="29"/>
          </p:nvPr>
        </p:nvSpPr>
        <p:spPr>
          <a:xfrm>
            <a:off x="7669408" y="4371472"/>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
        <p:nvSpPr>
          <p:cNvPr id="108" name="Picture Placeholder 2"/>
          <p:cNvSpPr>
            <a:spLocks noGrp="1"/>
          </p:cNvSpPr>
          <p:nvPr>
            <p:ph type="pic" sz="quarter" idx="30"/>
          </p:nvPr>
        </p:nvSpPr>
        <p:spPr>
          <a:xfrm>
            <a:off x="9198994" y="4371472"/>
            <a:ext cx="1411776" cy="1411408"/>
          </a:xfrm>
          <a:solidFill>
            <a:schemeClr val="bg1"/>
          </a:solid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1853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ur Clients Square">
    <p:spTree>
      <p:nvGrpSpPr>
        <p:cNvPr id="1" name=""/>
        <p:cNvGrpSpPr/>
        <p:nvPr/>
      </p:nvGrpSpPr>
      <p:grpSpPr>
        <a:xfrm>
          <a:off x="0" y="0"/>
          <a:ext cx="0" cy="0"/>
          <a:chOff x="0" y="0"/>
          <a:chExt cx="0" cy="0"/>
        </a:xfrm>
      </p:grpSpPr>
      <p:sp>
        <p:nvSpPr>
          <p:cNvPr id="28" name="Picture Placeholder 2"/>
          <p:cNvSpPr>
            <a:spLocks noGrp="1"/>
          </p:cNvSpPr>
          <p:nvPr>
            <p:ph type="pic" sz="quarter" idx="30"/>
          </p:nvPr>
        </p:nvSpPr>
        <p:spPr>
          <a:xfrm>
            <a:off x="4367204" y="2165439"/>
            <a:ext cx="1686162" cy="1685723"/>
          </a:xfrm>
          <a:noFill/>
        </p:spPr>
        <p:txBody>
          <a:bodyPr>
            <a:normAutofit/>
          </a:bodyPr>
          <a:lstStyle>
            <a:lvl1pPr marL="0" indent="0">
              <a:buNone/>
              <a:defRPr sz="1400">
                <a:latin typeface="Lato Light"/>
                <a:cs typeface="Lato Light"/>
              </a:defRPr>
            </a:lvl1pPr>
          </a:lstStyle>
          <a:p>
            <a:endParaRPr lang="en-US" dirty="0"/>
          </a:p>
        </p:txBody>
      </p:sp>
      <p:sp>
        <p:nvSpPr>
          <p:cNvPr id="29" name="Picture Placeholder 2"/>
          <p:cNvSpPr>
            <a:spLocks noGrp="1"/>
          </p:cNvSpPr>
          <p:nvPr>
            <p:ph type="pic" sz="quarter" idx="31"/>
          </p:nvPr>
        </p:nvSpPr>
        <p:spPr>
          <a:xfrm>
            <a:off x="6096000" y="2165439"/>
            <a:ext cx="1686162" cy="1685723"/>
          </a:xfrm>
          <a:noFill/>
        </p:spPr>
        <p:txBody>
          <a:bodyPr>
            <a:normAutofit/>
          </a:bodyPr>
          <a:lstStyle>
            <a:lvl1pPr marL="0" indent="0">
              <a:buNone/>
              <a:defRPr sz="1400">
                <a:latin typeface="Lato Light"/>
                <a:cs typeface="Lato Light"/>
              </a:defRPr>
            </a:lvl1pPr>
          </a:lstStyle>
          <a:p>
            <a:endParaRPr lang="en-US" dirty="0"/>
          </a:p>
        </p:txBody>
      </p:sp>
      <p:sp>
        <p:nvSpPr>
          <p:cNvPr id="30" name="Picture Placeholder 2"/>
          <p:cNvSpPr>
            <a:spLocks noGrp="1"/>
          </p:cNvSpPr>
          <p:nvPr>
            <p:ph type="pic" sz="quarter" idx="32"/>
          </p:nvPr>
        </p:nvSpPr>
        <p:spPr>
          <a:xfrm>
            <a:off x="4367204" y="3895643"/>
            <a:ext cx="1686162" cy="1685723"/>
          </a:xfrm>
          <a:noFill/>
        </p:spPr>
        <p:txBody>
          <a:bodyPr>
            <a:normAutofit/>
          </a:bodyPr>
          <a:lstStyle>
            <a:lvl1pPr marL="0" indent="0">
              <a:buNone/>
              <a:defRPr sz="1400">
                <a:latin typeface="Lato Light"/>
                <a:cs typeface="Lato Light"/>
              </a:defRPr>
            </a:lvl1pPr>
          </a:lstStyle>
          <a:p>
            <a:endParaRPr lang="en-US" dirty="0"/>
          </a:p>
        </p:txBody>
      </p:sp>
      <p:sp>
        <p:nvSpPr>
          <p:cNvPr id="31" name="Picture Placeholder 2"/>
          <p:cNvSpPr>
            <a:spLocks noGrp="1"/>
          </p:cNvSpPr>
          <p:nvPr>
            <p:ph type="pic" sz="quarter" idx="33"/>
          </p:nvPr>
        </p:nvSpPr>
        <p:spPr>
          <a:xfrm>
            <a:off x="6096000" y="3895643"/>
            <a:ext cx="1686162" cy="1685723"/>
          </a:xfrm>
          <a:no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17162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at our Clients are Saying">
    <p:spTree>
      <p:nvGrpSpPr>
        <p:cNvPr id="1" name=""/>
        <p:cNvGrpSpPr/>
        <p:nvPr/>
      </p:nvGrpSpPr>
      <p:grpSpPr>
        <a:xfrm>
          <a:off x="0" y="0"/>
          <a:ext cx="0" cy="0"/>
          <a:chOff x="0" y="0"/>
          <a:chExt cx="0" cy="0"/>
        </a:xfrm>
      </p:grpSpPr>
      <p:sp>
        <p:nvSpPr>
          <p:cNvPr id="28" name="Picture Placeholder 2"/>
          <p:cNvSpPr>
            <a:spLocks noGrp="1"/>
          </p:cNvSpPr>
          <p:nvPr>
            <p:ph type="pic" sz="quarter" idx="30"/>
          </p:nvPr>
        </p:nvSpPr>
        <p:spPr>
          <a:xfrm>
            <a:off x="1347245" y="1816528"/>
            <a:ext cx="1111152" cy="1110862"/>
          </a:xfrm>
          <a:prstGeom prst="ellipse">
            <a:avLst/>
          </a:prstGeom>
          <a:noFill/>
        </p:spPr>
        <p:txBody>
          <a:bodyPr>
            <a:normAutofit/>
          </a:bodyPr>
          <a:lstStyle>
            <a:lvl1pPr marL="0" indent="0">
              <a:buNone/>
              <a:defRPr sz="1400">
                <a:latin typeface="Lato Light"/>
                <a:cs typeface="Lato Light"/>
              </a:defRPr>
            </a:lvl1pPr>
          </a:lstStyle>
          <a:p>
            <a:endParaRPr lang="en-US" dirty="0"/>
          </a:p>
        </p:txBody>
      </p:sp>
      <p:sp>
        <p:nvSpPr>
          <p:cNvPr id="29" name="Picture Placeholder 2"/>
          <p:cNvSpPr>
            <a:spLocks noGrp="1"/>
          </p:cNvSpPr>
          <p:nvPr>
            <p:ph type="pic" sz="quarter" idx="31"/>
          </p:nvPr>
        </p:nvSpPr>
        <p:spPr>
          <a:xfrm>
            <a:off x="6511771" y="1816528"/>
            <a:ext cx="1111152" cy="1110862"/>
          </a:xfrm>
          <a:prstGeom prst="ellipse">
            <a:avLst/>
          </a:prstGeom>
          <a:noFill/>
        </p:spPr>
        <p:txBody>
          <a:bodyPr>
            <a:normAutofit/>
          </a:bodyPr>
          <a:lstStyle>
            <a:lvl1pPr marL="0" indent="0">
              <a:buNone/>
              <a:defRPr sz="1400">
                <a:latin typeface="Lato Light"/>
                <a:cs typeface="Lato Light"/>
              </a:defRPr>
            </a:lvl1pPr>
          </a:lstStyle>
          <a:p>
            <a:endParaRPr lang="en-US" dirty="0"/>
          </a:p>
        </p:txBody>
      </p:sp>
      <p:sp>
        <p:nvSpPr>
          <p:cNvPr id="30" name="Picture Placeholder 2"/>
          <p:cNvSpPr>
            <a:spLocks noGrp="1"/>
          </p:cNvSpPr>
          <p:nvPr>
            <p:ph type="pic" sz="quarter" idx="32"/>
          </p:nvPr>
        </p:nvSpPr>
        <p:spPr>
          <a:xfrm>
            <a:off x="1347245" y="3758383"/>
            <a:ext cx="1111152" cy="1110862"/>
          </a:xfrm>
          <a:prstGeom prst="ellipse">
            <a:avLst/>
          </a:prstGeom>
          <a:noFill/>
        </p:spPr>
        <p:txBody>
          <a:bodyPr>
            <a:normAutofit/>
          </a:bodyPr>
          <a:lstStyle>
            <a:lvl1pPr marL="0" indent="0">
              <a:buNone/>
              <a:defRPr sz="1400">
                <a:latin typeface="Lato Light"/>
                <a:cs typeface="Lato Light"/>
              </a:defRPr>
            </a:lvl1pPr>
          </a:lstStyle>
          <a:p>
            <a:endParaRPr lang="en-US" dirty="0"/>
          </a:p>
        </p:txBody>
      </p:sp>
      <p:sp>
        <p:nvSpPr>
          <p:cNvPr id="31" name="Picture Placeholder 2"/>
          <p:cNvSpPr>
            <a:spLocks noGrp="1"/>
          </p:cNvSpPr>
          <p:nvPr>
            <p:ph type="pic" sz="quarter" idx="33"/>
          </p:nvPr>
        </p:nvSpPr>
        <p:spPr>
          <a:xfrm>
            <a:off x="6511771" y="3758383"/>
            <a:ext cx="1111152" cy="1110862"/>
          </a:xfrm>
          <a:prstGeom prst="ellipse">
            <a:avLst/>
          </a:prstGeom>
          <a:no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238742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433C316-AEEF-4A68-A501-98F3E3BC87BC}" type="datetimeFigureOut">
              <a:rPr lang="en-AU" smtClean="0"/>
              <a:t>16/05/2019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2210696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aptop 02">
    <p:spTree>
      <p:nvGrpSpPr>
        <p:cNvPr id="1" name=""/>
        <p:cNvGrpSpPr/>
        <p:nvPr/>
      </p:nvGrpSpPr>
      <p:grpSpPr>
        <a:xfrm>
          <a:off x="0" y="0"/>
          <a:ext cx="0" cy="0"/>
          <a:chOff x="0" y="0"/>
          <a:chExt cx="0" cy="0"/>
        </a:xfrm>
      </p:grpSpPr>
      <p:sp>
        <p:nvSpPr>
          <p:cNvPr id="4" name="Picture Placeholder 9"/>
          <p:cNvSpPr>
            <a:spLocks noGrp="1"/>
          </p:cNvSpPr>
          <p:nvPr>
            <p:ph type="pic" sz="quarter" idx="11"/>
          </p:nvPr>
        </p:nvSpPr>
        <p:spPr>
          <a:xfrm>
            <a:off x="0" y="1586789"/>
            <a:ext cx="12192000" cy="2472849"/>
          </a:xfrm>
          <a:noFill/>
        </p:spPr>
        <p:txBody>
          <a:bodyPr>
            <a:normAutofit/>
          </a:bodyPr>
          <a:lstStyle>
            <a:lvl1pPr marL="0" indent="0">
              <a:buNone/>
              <a:defRPr sz="105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96739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Bar Text Subtitle">
    <p:spTree>
      <p:nvGrpSpPr>
        <p:cNvPr id="1" name=""/>
        <p:cNvGrpSpPr/>
        <p:nvPr/>
      </p:nvGrpSpPr>
      <p:grpSpPr>
        <a:xfrm>
          <a:off x="0" y="0"/>
          <a:ext cx="0" cy="0"/>
          <a:chOff x="0" y="0"/>
          <a:chExt cx="0" cy="0"/>
        </a:xfrm>
      </p:grpSpPr>
      <p:sp>
        <p:nvSpPr>
          <p:cNvPr id="14" name="Picture Placeholder 9"/>
          <p:cNvSpPr>
            <a:spLocks noGrp="1"/>
          </p:cNvSpPr>
          <p:nvPr>
            <p:ph type="pic" sz="quarter" idx="11"/>
          </p:nvPr>
        </p:nvSpPr>
        <p:spPr>
          <a:xfrm>
            <a:off x="0" y="0"/>
            <a:ext cx="12192000" cy="4836958"/>
          </a:xfrm>
          <a:noFill/>
        </p:spPr>
        <p:txBody>
          <a:bodyPr>
            <a:normAutofit/>
          </a:bodyPr>
          <a:lstStyle>
            <a:lvl1pPr marL="0" indent="0">
              <a:buNone/>
              <a:defRPr sz="105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3740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Phone 6 Mockup">
    <p:spTree>
      <p:nvGrpSpPr>
        <p:cNvPr id="1" name=""/>
        <p:cNvGrpSpPr/>
        <p:nvPr/>
      </p:nvGrpSpPr>
      <p:grpSpPr>
        <a:xfrm>
          <a:off x="0" y="0"/>
          <a:ext cx="0" cy="0"/>
          <a:chOff x="0" y="0"/>
          <a:chExt cx="0" cy="0"/>
        </a:xfrm>
      </p:grpSpPr>
      <p:sp>
        <p:nvSpPr>
          <p:cNvPr id="9" name="Picture Placeholder 17"/>
          <p:cNvSpPr>
            <a:spLocks noGrp="1"/>
          </p:cNvSpPr>
          <p:nvPr>
            <p:ph type="pic" sz="quarter" idx="14"/>
          </p:nvPr>
        </p:nvSpPr>
        <p:spPr>
          <a:xfrm>
            <a:off x="3483133" y="1454738"/>
            <a:ext cx="2053789" cy="3646811"/>
          </a:xfrm>
          <a:noFill/>
        </p:spPr>
        <p:txBody>
          <a:bodyPr rtlCol="0">
            <a:normAutofit/>
          </a:bodyPr>
          <a:lstStyle>
            <a:lvl1pPr marL="0" indent="0" algn="ctr">
              <a:buNone/>
              <a:defRPr sz="2200">
                <a:solidFill>
                  <a:schemeClr val="bg1">
                    <a:lumMod val="75000"/>
                  </a:schemeClr>
                </a:solidFill>
                <a:latin typeface="Lato Light"/>
                <a:cs typeface="Lato Light"/>
              </a:defRPr>
            </a:lvl1pPr>
          </a:lstStyle>
          <a:p>
            <a:pPr lvl="0"/>
            <a:endParaRPr lang="en-US" noProof="0"/>
          </a:p>
        </p:txBody>
      </p:sp>
      <p:sp>
        <p:nvSpPr>
          <p:cNvPr id="10" name="Picture Placeholder 17"/>
          <p:cNvSpPr>
            <a:spLocks noGrp="1"/>
          </p:cNvSpPr>
          <p:nvPr>
            <p:ph type="pic" sz="quarter" idx="15"/>
          </p:nvPr>
        </p:nvSpPr>
        <p:spPr>
          <a:xfrm>
            <a:off x="920995" y="1454738"/>
            <a:ext cx="2053789" cy="3646811"/>
          </a:xfrm>
          <a:noFill/>
        </p:spPr>
        <p:txBody>
          <a:bodyPr rtlCol="0">
            <a:normAutofit/>
          </a:bodyPr>
          <a:lstStyle>
            <a:lvl1pPr marL="0" indent="0" algn="ctr">
              <a:buNone/>
              <a:defRPr sz="2200">
                <a:solidFill>
                  <a:schemeClr val="bg1">
                    <a:lumMod val="75000"/>
                  </a:schemeClr>
                </a:solidFill>
                <a:latin typeface="Lato Light"/>
                <a:cs typeface="Lato Light"/>
              </a:defRPr>
            </a:lvl1pPr>
          </a:lstStyle>
          <a:p>
            <a:pPr lvl="0"/>
            <a:endParaRPr lang="en-US" noProof="0"/>
          </a:p>
        </p:txBody>
      </p:sp>
    </p:spTree>
    <p:extLst>
      <p:ext uri="{BB962C8B-B14F-4D97-AF65-F5344CB8AC3E}">
        <p14:creationId xmlns:p14="http://schemas.microsoft.com/office/powerpoint/2010/main" val="177855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35163" y="1344350"/>
            <a:ext cx="4075403" cy="2117606"/>
          </a:xfrm>
          <a:noFill/>
        </p:spPr>
        <p:txBody>
          <a:bodyPr>
            <a:normAutofit/>
          </a:bodyPr>
          <a:lstStyle>
            <a:lvl1pPr marL="0" indent="0">
              <a:buNone/>
              <a:defRPr sz="1400">
                <a:latin typeface="Lato Light"/>
                <a:cs typeface="Lato Light"/>
              </a:defRPr>
            </a:lvl1pPr>
          </a:lstStyle>
          <a:p>
            <a:endParaRPr lang="en-US"/>
          </a:p>
        </p:txBody>
      </p:sp>
      <p:sp>
        <p:nvSpPr>
          <p:cNvPr id="7" name="Picture Placeholder 2"/>
          <p:cNvSpPr>
            <a:spLocks noGrp="1"/>
          </p:cNvSpPr>
          <p:nvPr>
            <p:ph type="pic" sz="quarter" idx="12"/>
          </p:nvPr>
        </p:nvSpPr>
        <p:spPr>
          <a:xfrm>
            <a:off x="6718237" y="3680681"/>
            <a:ext cx="4075403" cy="2117606"/>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30330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35163" y="429027"/>
            <a:ext cx="4075403" cy="2117606"/>
          </a:xfrm>
          <a:noFill/>
        </p:spPr>
        <p:txBody>
          <a:bodyPr>
            <a:normAutofit/>
          </a:bodyPr>
          <a:lstStyle>
            <a:lvl1pPr marL="0" indent="0">
              <a:buNone/>
              <a:defRPr sz="1400">
                <a:latin typeface="Lato Light"/>
                <a:cs typeface="Lato Light"/>
              </a:defRPr>
            </a:lvl1pPr>
          </a:lstStyle>
          <a:p>
            <a:endParaRPr lang="en-US"/>
          </a:p>
        </p:txBody>
      </p:sp>
      <p:sp>
        <p:nvSpPr>
          <p:cNvPr id="7" name="Picture Placeholder 2"/>
          <p:cNvSpPr>
            <a:spLocks noGrp="1"/>
          </p:cNvSpPr>
          <p:nvPr>
            <p:ph type="pic" sz="quarter" idx="12"/>
          </p:nvPr>
        </p:nvSpPr>
        <p:spPr>
          <a:xfrm>
            <a:off x="6646751" y="3074201"/>
            <a:ext cx="4075403" cy="2117606"/>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41420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melin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35163" y="2707939"/>
            <a:ext cx="4075403" cy="2117606"/>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39990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ebsite Mockup">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2024126" y="1245557"/>
            <a:ext cx="2250740" cy="3996528"/>
          </a:xfrm>
          <a:noFill/>
        </p:spPr>
        <p:txBody>
          <a:bodyPr>
            <a:normAutofit/>
          </a:bodyPr>
          <a:lstStyle>
            <a:lvl1pPr marL="0" indent="0">
              <a:buNone/>
              <a:defRPr sz="1400">
                <a:latin typeface="Lato Light"/>
                <a:cs typeface="Lato Light"/>
              </a:defRPr>
            </a:lvl1pPr>
          </a:lstStyle>
          <a:p>
            <a:endParaRPr lang="en-US"/>
          </a:p>
        </p:txBody>
      </p:sp>
    </p:spTree>
    <p:extLst>
      <p:ext uri="{BB962C8B-B14F-4D97-AF65-F5344CB8AC3E}">
        <p14:creationId xmlns:p14="http://schemas.microsoft.com/office/powerpoint/2010/main" val="25287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Picture Placeholder 13"/>
          <p:cNvSpPr>
            <a:spLocks noGrp="1"/>
          </p:cNvSpPr>
          <p:nvPr>
            <p:ph type="pic" sz="quarter" idx="11"/>
          </p:nvPr>
        </p:nvSpPr>
        <p:spPr>
          <a:xfrm>
            <a:off x="0" y="1480074"/>
            <a:ext cx="12192000" cy="1828800"/>
          </a:xfrm>
          <a:prstGeom prst="rect">
            <a:avLst/>
          </a:prstGeom>
        </p:spPr>
        <p:txBody>
          <a:bodyPr>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Lato Light"/>
                <a:cs typeface="Lato Light"/>
              </a:defRPr>
            </a:lvl1pPr>
          </a:lstStyle>
          <a:p>
            <a:endParaRPr lang="en-US" dirty="0"/>
          </a:p>
        </p:txBody>
      </p:sp>
    </p:spTree>
    <p:extLst>
      <p:ext uri="{BB962C8B-B14F-4D97-AF65-F5344CB8AC3E}">
        <p14:creationId xmlns:p14="http://schemas.microsoft.com/office/powerpoint/2010/main" val="77567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52464" y="2928934"/>
            <a:ext cx="9956800" cy="1143000"/>
          </a:xfrm>
        </p:spPr>
        <p:txBody>
          <a:bodyPr/>
          <a:lstStyle/>
          <a:p>
            <a:r>
              <a:rPr lang="en-US"/>
              <a:t>Click to edit Master title style</a:t>
            </a:r>
            <a:endParaRPr lang="en-AU"/>
          </a:p>
        </p:txBody>
      </p:sp>
      <p:sp>
        <p:nvSpPr>
          <p:cNvPr id="3" name="Date Placeholder 9"/>
          <p:cNvSpPr>
            <a:spLocks noGrp="1"/>
          </p:cNvSpPr>
          <p:nvPr>
            <p:ph type="dt" sz="half" idx="10"/>
          </p:nvPr>
        </p:nvSpPr>
        <p:spPr>
          <a:xfrm>
            <a:off x="626534" y="6492876"/>
            <a:ext cx="2844800" cy="365125"/>
          </a:xfrm>
          <a:prstGeom prst="rect">
            <a:avLst/>
          </a:prstGeom>
        </p:spPr>
        <p:txBody>
          <a:bodyPr/>
          <a:lstStyle>
            <a:lvl1pPr>
              <a:defRPr/>
            </a:lvl1pPr>
          </a:lstStyle>
          <a:p>
            <a:pPr defTabSz="914217">
              <a:defRPr/>
            </a:pPr>
            <a:fld id="{FD3BD87B-322C-4814-A7E4-AFFCECDF08DA}" type="datetimeFigureOut">
              <a:rPr lang="en-US" smtClean="0">
                <a:solidFill>
                  <a:srgbClr val="737572"/>
                </a:solidFill>
              </a:rPr>
              <a:pPr defTabSz="914217">
                <a:defRPr/>
              </a:pPr>
              <a:t>5/16/2019</a:t>
            </a:fld>
            <a:endParaRPr lang="en-US">
              <a:solidFill>
                <a:srgbClr val="737572"/>
              </a:solidFill>
            </a:endParaRPr>
          </a:p>
        </p:txBody>
      </p:sp>
      <p:sp>
        <p:nvSpPr>
          <p:cNvPr id="4" name="Footer Placeholder 21"/>
          <p:cNvSpPr>
            <a:spLocks noGrp="1"/>
          </p:cNvSpPr>
          <p:nvPr>
            <p:ph type="ftr" sz="quarter" idx="11"/>
          </p:nvPr>
        </p:nvSpPr>
        <p:spPr>
          <a:xfrm>
            <a:off x="4165601" y="6421439"/>
            <a:ext cx="3860800" cy="365125"/>
          </a:xfrm>
          <a:prstGeom prst="rect">
            <a:avLst/>
          </a:prstGeom>
        </p:spPr>
        <p:txBody>
          <a:bodyPr/>
          <a:lstStyle>
            <a:lvl1pPr>
              <a:defRPr/>
            </a:lvl1pPr>
          </a:lstStyle>
          <a:p>
            <a:pPr defTabSz="914217">
              <a:defRPr/>
            </a:pPr>
            <a:endParaRPr lang="en-US">
              <a:solidFill>
                <a:srgbClr val="737572"/>
              </a:solidFill>
            </a:endParaRPr>
          </a:p>
        </p:txBody>
      </p:sp>
      <p:sp>
        <p:nvSpPr>
          <p:cNvPr id="5" name="Slide Number Placeholder 17"/>
          <p:cNvSpPr>
            <a:spLocks noGrp="1"/>
          </p:cNvSpPr>
          <p:nvPr>
            <p:ph type="sldNum" sz="quarter" idx="12"/>
          </p:nvPr>
        </p:nvSpPr>
        <p:spPr>
          <a:xfrm>
            <a:off x="10871201" y="6421439"/>
            <a:ext cx="1016000" cy="365125"/>
          </a:xfrm>
          <a:prstGeom prst="rect">
            <a:avLst/>
          </a:prstGeom>
        </p:spPr>
        <p:txBody>
          <a:bodyPr/>
          <a:lstStyle>
            <a:lvl1pPr>
              <a:defRPr/>
            </a:lvl1pPr>
          </a:lstStyle>
          <a:p>
            <a:pPr defTabSz="914217">
              <a:defRPr/>
            </a:pPr>
            <a:endParaRPr lang="en-US">
              <a:solidFill>
                <a:srgbClr val="737572"/>
              </a:solidFill>
            </a:endParaRPr>
          </a:p>
        </p:txBody>
      </p:sp>
    </p:spTree>
    <p:extLst>
      <p:ext uri="{BB962C8B-B14F-4D97-AF65-F5344CB8AC3E}">
        <p14:creationId xmlns:p14="http://schemas.microsoft.com/office/powerpoint/2010/main" val="2791318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9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433C316-AEEF-4A68-A501-98F3E3BC87BC}" type="datetimeFigureOut">
              <a:rPr lang="en-AU" smtClean="0"/>
              <a:t>16/05/2019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1320191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id="{F6EAFCF2-5980-C143-B401-4D09C6C0F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8884" y="5901983"/>
            <a:ext cx="896253" cy="747731"/>
          </a:xfrm>
          <a:prstGeom prst="rect">
            <a:avLst/>
          </a:prstGeom>
        </p:spPr>
      </p:pic>
    </p:spTree>
    <p:extLst>
      <p:ext uri="{BB962C8B-B14F-4D97-AF65-F5344CB8AC3E}">
        <p14:creationId xmlns:p14="http://schemas.microsoft.com/office/powerpoint/2010/main" val="2935486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184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062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178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30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33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706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3596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45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4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3C316-AEEF-4A68-A501-98F3E3BC87BC}" type="datetimeFigureOut">
              <a:rPr lang="en-AU" smtClean="0"/>
              <a:t>16/05/2019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2412323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06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8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938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2174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2204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924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543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83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062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0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3C316-AEEF-4A68-A501-98F3E3BC87BC}"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1803990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545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9920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911A7BF-CE72-2041-BB4B-F2E2FA2CC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8884" y="5901983"/>
            <a:ext cx="896253" cy="747731"/>
          </a:xfrm>
          <a:prstGeom prst="rect">
            <a:avLst/>
          </a:prstGeom>
        </p:spPr>
      </p:pic>
    </p:spTree>
    <p:extLst>
      <p:ext uri="{BB962C8B-B14F-4D97-AF65-F5344CB8AC3E}">
        <p14:creationId xmlns:p14="http://schemas.microsoft.com/office/powerpoint/2010/main" val="778422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0761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7680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395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8055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445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231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37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33C316-AEEF-4A68-A501-98F3E3BC87BC}" type="datetimeFigureOut">
              <a:rPr lang="en-AU" smtClean="0"/>
              <a:t>16/05/2019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DB9631-3826-4547-82CC-4DC25E71BEF9}" type="slidenum">
              <a:rPr lang="en-AU" smtClean="0"/>
              <a:t>‹#›</a:t>
            </a:fld>
            <a:endParaRPr lang="en-AU"/>
          </a:p>
        </p:txBody>
      </p:sp>
    </p:spTree>
    <p:extLst>
      <p:ext uri="{BB962C8B-B14F-4D97-AF65-F5344CB8AC3E}">
        <p14:creationId xmlns:p14="http://schemas.microsoft.com/office/powerpoint/2010/main" val="32419942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1252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2920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45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4758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588" y="0"/>
            <a:ext cx="6082503" cy="6858000"/>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63622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5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7891930" cy="6858000"/>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2863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6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0"/>
            <a:ext cx="6784407" cy="6858000"/>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976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335581" y="1338133"/>
            <a:ext cx="5027335" cy="4231382"/>
          </a:xfrm>
          <a:effectLst/>
        </p:spPr>
        <p:txBody>
          <a:bodyPr>
            <a:normAutofit/>
          </a:bodyPr>
          <a:lstStyle>
            <a:lvl1pPr marL="0" indent="0">
              <a:buNone/>
              <a:defRPr sz="210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10114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771039"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11" name="Picture Placeholder 13"/>
          <p:cNvSpPr>
            <a:spLocks noGrp="1" noChangeAspect="1"/>
          </p:cNvSpPr>
          <p:nvPr>
            <p:ph type="pic" sz="quarter" idx="14"/>
          </p:nvPr>
        </p:nvSpPr>
        <p:spPr>
          <a:xfrm>
            <a:off x="3649925"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12" name="Picture Placeholder 13"/>
          <p:cNvSpPr>
            <a:spLocks noGrp="1" noChangeAspect="1"/>
          </p:cNvSpPr>
          <p:nvPr>
            <p:ph type="pic" sz="quarter" idx="15"/>
          </p:nvPr>
        </p:nvSpPr>
        <p:spPr>
          <a:xfrm>
            <a:off x="6479017"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13" name="Picture Placeholder 13"/>
          <p:cNvSpPr>
            <a:spLocks noGrp="1" noChangeAspect="1"/>
          </p:cNvSpPr>
          <p:nvPr>
            <p:ph type="pic" sz="quarter" idx="16"/>
          </p:nvPr>
        </p:nvSpPr>
        <p:spPr>
          <a:xfrm>
            <a:off x="9303331"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71692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1148761"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18" name="Picture Placeholder 13"/>
          <p:cNvSpPr>
            <a:spLocks noGrp="1" noChangeAspect="1"/>
          </p:cNvSpPr>
          <p:nvPr>
            <p:ph type="pic" sz="quarter" idx="14"/>
          </p:nvPr>
        </p:nvSpPr>
        <p:spPr>
          <a:xfrm>
            <a:off x="4044668"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21" name="Picture Placeholder 13"/>
          <p:cNvSpPr>
            <a:spLocks noGrp="1" noChangeAspect="1"/>
          </p:cNvSpPr>
          <p:nvPr>
            <p:ph type="pic" sz="quarter" idx="15"/>
          </p:nvPr>
        </p:nvSpPr>
        <p:spPr>
          <a:xfrm>
            <a:off x="6872943"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22" name="Picture Placeholder 13"/>
          <p:cNvSpPr>
            <a:spLocks noGrp="1" noChangeAspect="1"/>
          </p:cNvSpPr>
          <p:nvPr>
            <p:ph type="pic" sz="quarter" idx="16"/>
          </p:nvPr>
        </p:nvSpPr>
        <p:spPr>
          <a:xfrm>
            <a:off x="9688271"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27" name="Picture Placeholder 13"/>
          <p:cNvSpPr>
            <a:spLocks noGrp="1" noChangeAspect="1"/>
          </p:cNvSpPr>
          <p:nvPr>
            <p:ph type="pic" sz="quarter" idx="17"/>
          </p:nvPr>
        </p:nvSpPr>
        <p:spPr>
          <a:xfrm>
            <a:off x="1148761"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28" name="Picture Placeholder 13"/>
          <p:cNvSpPr>
            <a:spLocks noGrp="1" noChangeAspect="1"/>
          </p:cNvSpPr>
          <p:nvPr>
            <p:ph type="pic" sz="quarter" idx="18"/>
          </p:nvPr>
        </p:nvSpPr>
        <p:spPr>
          <a:xfrm>
            <a:off x="4044668"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29" name="Picture Placeholder 13"/>
          <p:cNvSpPr>
            <a:spLocks noGrp="1" noChangeAspect="1"/>
          </p:cNvSpPr>
          <p:nvPr>
            <p:ph type="pic" sz="quarter" idx="19"/>
          </p:nvPr>
        </p:nvSpPr>
        <p:spPr>
          <a:xfrm>
            <a:off x="6872943"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
        <p:nvSpPr>
          <p:cNvPr id="30" name="Picture Placeholder 13"/>
          <p:cNvSpPr>
            <a:spLocks noGrp="1" noChangeAspect="1"/>
          </p:cNvSpPr>
          <p:nvPr>
            <p:ph type="pic" sz="quarter" idx="20"/>
          </p:nvPr>
        </p:nvSpPr>
        <p:spPr>
          <a:xfrm>
            <a:off x="9688271"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5065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5.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5.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7.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3C316-AEEF-4A68-A501-98F3E3BC87BC}" type="datetimeFigureOut">
              <a:rPr lang="en-AU" smtClean="0"/>
              <a:t>16/05/2019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B9631-3826-4547-82CC-4DC25E71BEF9}" type="slidenum">
              <a:rPr lang="en-AU" smtClean="0"/>
              <a:t>‹#›</a:t>
            </a:fld>
            <a:endParaRPr lang="en-AU"/>
          </a:p>
        </p:txBody>
      </p:sp>
    </p:spTree>
    <p:extLst>
      <p:ext uri="{BB962C8B-B14F-4D97-AF65-F5344CB8AC3E}">
        <p14:creationId xmlns:p14="http://schemas.microsoft.com/office/powerpoint/2010/main" val="393613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956" r:id="rId14"/>
    <p:sldLayoutId id="2147483662" r:id="rId15"/>
    <p:sldLayoutId id="2147483958" r:id="rId16"/>
    <p:sldLayoutId id="2147483957" r:id="rId17"/>
    <p:sldLayoutId id="2147483954" r:id="rId18"/>
    <p:sldLayoutId id="2147483955" r:id="rId19"/>
    <p:sldLayoutId id="214748366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3C316-AEEF-4A68-A501-98F3E3BC87BC}" type="datetimeFigureOut">
              <a:rPr lang="en-AU" smtClean="0"/>
              <a:t>16/05/2019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pic>
        <p:nvPicPr>
          <p:cNvPr id="7" name="Picture 6">
            <a:extLst>
              <a:ext uri="{FF2B5EF4-FFF2-40B4-BE49-F238E27FC236}">
                <a16:creationId xmlns:a16="http://schemas.microsoft.com/office/drawing/2014/main" id="{EF1E6CB5-60BC-BC4A-9194-AD68EC383EE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078884" y="5901983"/>
            <a:ext cx="896253" cy="747731"/>
          </a:xfrm>
          <a:prstGeom prst="rect">
            <a:avLst/>
          </a:prstGeom>
        </p:spPr>
      </p:pic>
    </p:spTree>
    <p:extLst>
      <p:ext uri="{BB962C8B-B14F-4D97-AF65-F5344CB8AC3E}">
        <p14:creationId xmlns:p14="http://schemas.microsoft.com/office/powerpoint/2010/main" val="23567638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07205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7838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5EC91-6D01-2E46-A066-BC4EDB432ECF}" type="datetimeFigureOut">
              <a:rPr lang="en-US" smtClean="0">
                <a:solidFill>
                  <a:prstClr val="black">
                    <a:tint val="75000"/>
                  </a:prstClr>
                </a:solidFill>
              </a:rPr>
              <a:pPr/>
              <a:t>5/16/2019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D11F-24D9-F245-B63A-EC1D0C35F5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9578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5626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Light"/>
          <a:ea typeface="+mj-ea"/>
          <a:cs typeface="Lato Light"/>
        </a:defRPr>
      </a:lvl1pPr>
    </p:titleStyle>
    <p:bodyStyle>
      <a:lvl1pPr marL="0" indent="0" algn="l" defTabSz="914217" rtl="0" eaLnBrk="1" latinLnBrk="0" hangingPunct="1">
        <a:lnSpc>
          <a:spcPct val="90000"/>
        </a:lnSpc>
        <a:spcBef>
          <a:spcPts val="1000"/>
        </a:spcBef>
        <a:buFont typeface="Arial" panose="020B0604020202020204" pitchFamily="34" charset="0"/>
        <a:buNone/>
        <a:defRPr lang="en-US" sz="2400" kern="1200" dirty="0" smtClean="0">
          <a:solidFill>
            <a:schemeClr val="tx1"/>
          </a:solidFill>
          <a:effectLst/>
          <a:latin typeface="Lato Light"/>
          <a:ea typeface="+mn-ea"/>
          <a:cs typeface="Lato Light"/>
        </a:defRPr>
      </a:lvl1pPr>
      <a:lvl2pPr marL="457109" indent="0" algn="l" defTabSz="914217" rtl="0" eaLnBrk="1" latinLnBrk="0" hangingPunct="1">
        <a:lnSpc>
          <a:spcPct val="90000"/>
        </a:lnSpc>
        <a:spcBef>
          <a:spcPts val="500"/>
        </a:spcBef>
        <a:buFont typeface="Arial" panose="020B0604020202020204" pitchFamily="34" charset="0"/>
        <a:buNone/>
        <a:defRPr lang="en-US" sz="2000" kern="1200" dirty="0" smtClean="0">
          <a:solidFill>
            <a:schemeClr val="tx1"/>
          </a:solidFill>
          <a:effectLst/>
          <a:latin typeface="Lato Light"/>
          <a:ea typeface="+mn-ea"/>
          <a:cs typeface="Lato Light"/>
        </a:defRPr>
      </a:lvl2pPr>
      <a:lvl3pPr marL="914217" indent="0" algn="l" defTabSz="914217" rtl="0" eaLnBrk="1" latinLnBrk="0" hangingPunct="1">
        <a:lnSpc>
          <a:spcPct val="90000"/>
        </a:lnSpc>
        <a:spcBef>
          <a:spcPts val="500"/>
        </a:spcBef>
        <a:buFont typeface="Arial" panose="020B0604020202020204" pitchFamily="34" charset="0"/>
        <a:buNone/>
        <a:defRPr lang="en-US" sz="1800" kern="1200" dirty="0" smtClean="0">
          <a:solidFill>
            <a:schemeClr val="tx1"/>
          </a:solidFill>
          <a:effectLst/>
          <a:latin typeface="Lato Light"/>
          <a:ea typeface="+mn-ea"/>
          <a:cs typeface="Lato Light"/>
        </a:defRPr>
      </a:lvl3pPr>
      <a:lvl4pPr marL="1371326" indent="0" algn="l" defTabSz="914217" rtl="0" eaLnBrk="1" latinLnBrk="0" hangingPunct="1">
        <a:lnSpc>
          <a:spcPct val="90000"/>
        </a:lnSpc>
        <a:spcBef>
          <a:spcPts val="500"/>
        </a:spcBef>
        <a:buFont typeface="Arial" panose="020B0604020202020204" pitchFamily="34" charset="0"/>
        <a:buNone/>
        <a:defRPr lang="en-US" sz="1600" kern="1200" dirty="0" smtClean="0">
          <a:solidFill>
            <a:schemeClr val="tx1"/>
          </a:solidFill>
          <a:effectLst/>
          <a:latin typeface="Lato Light"/>
          <a:ea typeface="+mn-ea"/>
          <a:cs typeface="Lato Light"/>
        </a:defRPr>
      </a:lvl4pPr>
      <a:lvl5pPr marL="1828434" indent="0" algn="l" defTabSz="914217" rtl="0" eaLnBrk="1" latinLnBrk="0" hangingPunct="1">
        <a:lnSpc>
          <a:spcPct val="90000"/>
        </a:lnSpc>
        <a:spcBef>
          <a:spcPts val="500"/>
        </a:spcBef>
        <a:buFont typeface="Arial" panose="020B0604020202020204" pitchFamily="34" charset="0"/>
        <a:buNone/>
        <a:defRPr lang="en-US" sz="1600" kern="1200" dirty="0">
          <a:solidFill>
            <a:schemeClr val="tx1"/>
          </a:solidFill>
          <a:effectLst/>
          <a:latin typeface="Lato Light"/>
          <a:ea typeface="+mn-ea"/>
          <a:cs typeface="Lato Light"/>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3C316-AEEF-4A68-A501-98F3E3BC87BC}" type="datetimeFigureOut">
              <a:rPr lang="en-AU" smtClean="0"/>
              <a:t>16/05/2019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pic>
        <p:nvPicPr>
          <p:cNvPr id="7" name="Picture 6">
            <a:extLst>
              <a:ext uri="{FF2B5EF4-FFF2-40B4-BE49-F238E27FC236}">
                <a16:creationId xmlns:a16="http://schemas.microsoft.com/office/drawing/2014/main" id="{EF1E6CB5-60BC-BC4A-9194-AD68EC383EE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78884" y="5901983"/>
            <a:ext cx="896253" cy="747731"/>
          </a:xfrm>
          <a:prstGeom prst="rect">
            <a:avLst/>
          </a:prstGeom>
        </p:spPr>
      </p:pic>
    </p:spTree>
    <p:extLst>
      <p:ext uri="{BB962C8B-B14F-4D97-AF65-F5344CB8AC3E}">
        <p14:creationId xmlns:p14="http://schemas.microsoft.com/office/powerpoint/2010/main" val="21340435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97" t="17209"/>
          <a:stretch/>
        </p:blipFill>
        <p:spPr>
          <a:xfrm>
            <a:off x="1588" y="0"/>
            <a:ext cx="12188825" cy="6858000"/>
          </a:xfrm>
          <a:prstGeom prst="rect">
            <a:avLst/>
          </a:prstGeom>
        </p:spPr>
      </p:pic>
      <p:sp>
        <p:nvSpPr>
          <p:cNvPr id="7" name="Rectangle 6"/>
          <p:cNvSpPr/>
          <p:nvPr/>
        </p:nvSpPr>
        <p:spPr>
          <a:xfrm>
            <a:off x="-22861" y="0"/>
            <a:ext cx="12213273" cy="6858000"/>
          </a:xfrm>
          <a:prstGeom prst="rect">
            <a:avLst/>
          </a:prstGeom>
          <a:solidFill>
            <a:srgbClr val="192129">
              <a:alpha val="7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6" name="TextBox 5"/>
          <p:cNvSpPr txBox="1"/>
          <p:nvPr/>
        </p:nvSpPr>
        <p:spPr>
          <a:xfrm>
            <a:off x="2057400" y="2273839"/>
            <a:ext cx="8204199" cy="1841466"/>
          </a:xfrm>
          <a:prstGeom prst="rect">
            <a:avLst/>
          </a:prstGeom>
          <a:noFill/>
        </p:spPr>
        <p:txBody>
          <a:bodyPr wrap="square" rtlCol="0">
            <a:spAutoFit/>
          </a:bodyPr>
          <a:lstStyle/>
          <a:p>
            <a:pPr algn="ctr">
              <a:lnSpc>
                <a:spcPts val="4460"/>
              </a:lnSpc>
            </a:pPr>
            <a:r>
              <a:rPr lang="en-US" sz="4800" b="1" dirty="0">
                <a:solidFill>
                  <a:schemeClr val="bg1"/>
                </a:solidFill>
                <a:latin typeface="Arial Black" panose="020B0604020202020204" pitchFamily="34" charset="0"/>
                <a:ea typeface="Arial Black" charset="0"/>
                <a:cs typeface="Arial Black" panose="020B0604020202020204" pitchFamily="34" charset="0"/>
              </a:rPr>
              <a:t>BUSINESS</a:t>
            </a:r>
            <a:r>
              <a:rPr lang="en-US" sz="4800" b="1" dirty="0">
                <a:solidFill>
                  <a:schemeClr val="bg1"/>
                </a:solidFill>
                <a:latin typeface="Arial Black" charset="0"/>
                <a:ea typeface="Arial Black" charset="0"/>
                <a:cs typeface="Arial Black" charset="0"/>
              </a:rPr>
              <a:t>,</a:t>
            </a:r>
          </a:p>
          <a:p>
            <a:pPr algn="ctr">
              <a:lnSpc>
                <a:spcPts val="4460"/>
              </a:lnSpc>
            </a:pPr>
            <a:r>
              <a:rPr lang="en-US" sz="4800" b="1" dirty="0">
                <a:solidFill>
                  <a:schemeClr val="bg1"/>
                </a:solidFill>
                <a:latin typeface="Arial Black" charset="0"/>
                <a:ea typeface="Arial Black" charset="0"/>
                <a:cs typeface="Arial Black" charset="0"/>
              </a:rPr>
              <a:t>PEACE &amp; MINING SECTOR IN AFRICA </a:t>
            </a:r>
          </a:p>
        </p:txBody>
      </p:sp>
      <p:sp>
        <p:nvSpPr>
          <p:cNvPr id="4" name="Rectangle 3"/>
          <p:cNvSpPr/>
          <p:nvPr/>
        </p:nvSpPr>
        <p:spPr>
          <a:xfrm>
            <a:off x="4100197" y="1938030"/>
            <a:ext cx="4016054" cy="741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p>
        </p:txBody>
      </p:sp>
      <p:sp>
        <p:nvSpPr>
          <p:cNvPr id="9" name="Rectangle 8"/>
          <p:cNvSpPr/>
          <p:nvPr/>
        </p:nvSpPr>
        <p:spPr>
          <a:xfrm>
            <a:off x="4075749" y="4226590"/>
            <a:ext cx="4016054" cy="741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p>
        </p:txBody>
      </p:sp>
    </p:spTree>
    <p:extLst>
      <p:ext uri="{BB962C8B-B14F-4D97-AF65-F5344CB8AC3E}">
        <p14:creationId xmlns:p14="http://schemas.microsoft.com/office/powerpoint/2010/main" val="352728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518825" y="2584489"/>
            <a:ext cx="3829457" cy="1305729"/>
          </a:xfrm>
          <a:prstGeom prst="rect">
            <a:avLst/>
          </a:prstGeom>
          <a:noFill/>
          <a:ln>
            <a:noFill/>
          </a:ln>
        </p:spPr>
        <p:txBody>
          <a:bodyPr spcFirstLastPara="1" wrap="square" lIns="121900" tIns="121900" rIns="121900" bIns="121900" anchor="t" anchorCtr="0">
            <a:noAutofit/>
          </a:bodyPr>
          <a:lstStyle/>
          <a:p>
            <a:pPr>
              <a:lnSpc>
                <a:spcPts val="4420"/>
              </a:lnSpc>
              <a:buClr>
                <a:srgbClr val="FFFFFF"/>
              </a:buClr>
              <a:buSzPts val="3600"/>
            </a:pPr>
            <a:r>
              <a:rPr lang="en-AU" sz="4267" b="1" dirty="0">
                <a:solidFill>
                  <a:schemeClr val="bg1"/>
                </a:solidFill>
                <a:latin typeface="Arial Black" panose="020B0604020202020204" pitchFamily="34" charset="0"/>
                <a:ea typeface="Roboto"/>
                <a:cs typeface="Arial Black" panose="020B0604020202020204" pitchFamily="34" charset="0"/>
                <a:sym typeface="Roboto"/>
              </a:rPr>
              <a:t>INVESTING IN PEACE</a:t>
            </a:r>
          </a:p>
        </p:txBody>
      </p:sp>
      <p:pic>
        <p:nvPicPr>
          <p:cNvPr id="118" name="Shape 118"/>
          <p:cNvPicPr preferRelativeResize="0"/>
          <p:nvPr/>
        </p:nvPicPr>
        <p:blipFill rotWithShape="1">
          <a:blip r:embed="rId3">
            <a:alphaModFix/>
          </a:blip>
          <a:srcRect/>
          <a:stretch/>
        </p:blipFill>
        <p:spPr>
          <a:xfrm>
            <a:off x="6734821" y="1727245"/>
            <a:ext cx="5311640" cy="2926823"/>
          </a:xfrm>
          <a:prstGeom prst="rect">
            <a:avLst/>
          </a:prstGeom>
          <a:noFill/>
          <a:ln>
            <a:noFill/>
          </a:ln>
        </p:spPr>
      </p:pic>
      <p:cxnSp>
        <p:nvCxnSpPr>
          <p:cNvPr id="6" name="Straight Connector 5">
            <a:extLst>
              <a:ext uri="{FF2B5EF4-FFF2-40B4-BE49-F238E27FC236}">
                <a16:creationId xmlns:a16="http://schemas.microsoft.com/office/drawing/2014/main" id="{2C27B932-CC6E-B147-A164-DCBA65DEFF5B}"/>
              </a:ext>
            </a:extLst>
          </p:cNvPr>
          <p:cNvCxnSpPr>
            <a:cxnSpLocks/>
          </p:cNvCxnSpPr>
          <p:nvPr/>
        </p:nvCxnSpPr>
        <p:spPr>
          <a:xfrm flipH="1">
            <a:off x="635002" y="4013200"/>
            <a:ext cx="2882898"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56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5000" y="897200"/>
            <a:ext cx="6857650" cy="640025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74067" y="3634399"/>
            <a:ext cx="3519417" cy="2400071"/>
          </a:xfrm>
          <a:prstGeom prst="rect">
            <a:avLst/>
          </a:prstGeom>
        </p:spPr>
      </p:pic>
      <p:sp>
        <p:nvSpPr>
          <p:cNvPr id="8" name="Shape 98"/>
          <p:cNvSpPr txBox="1"/>
          <p:nvPr/>
        </p:nvSpPr>
        <p:spPr>
          <a:xfrm>
            <a:off x="238492" y="696743"/>
            <a:ext cx="10254991" cy="774055"/>
          </a:xfrm>
          <a:prstGeom prst="rect">
            <a:avLst/>
          </a:prstGeom>
          <a:noFill/>
          <a:ln>
            <a:noFill/>
          </a:ln>
        </p:spPr>
        <p:txBody>
          <a:bodyPr spcFirstLastPara="1" wrap="square" lIns="121869" tIns="121869" rIns="121869" bIns="121869" anchor="t" anchorCtr="0">
            <a:noAutofit/>
          </a:bodyPr>
          <a:lstStyle/>
          <a:p>
            <a:pPr>
              <a:lnSpc>
                <a:spcPct val="111111"/>
              </a:lnSpc>
              <a:buClr>
                <a:srgbClr val="FFFFFF"/>
              </a:buClr>
              <a:buSzPts val="3600"/>
            </a:pPr>
            <a:r>
              <a:rPr lang="en-US" sz="3199" b="1" dirty="0">
                <a:solidFill>
                  <a:srgbClr val="181E28"/>
                </a:solidFill>
                <a:latin typeface="Arial Black" panose="020B0604020202020204" pitchFamily="34" charset="0"/>
                <a:ea typeface="Roboto"/>
                <a:cs typeface="Arial Black" panose="020B0604020202020204" pitchFamily="34" charset="0"/>
                <a:sym typeface="Roboto"/>
              </a:rPr>
              <a:t>THE GLOBAL COST OF VIOLENCE, 2017</a:t>
            </a:r>
            <a:endParaRPr lang="en-US" sz="3199"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2" name="Rectangle 1"/>
          <p:cNvSpPr/>
          <p:nvPr/>
        </p:nvSpPr>
        <p:spPr>
          <a:xfrm>
            <a:off x="5859463" y="2198844"/>
            <a:ext cx="352425" cy="571500"/>
          </a:xfrm>
          <a:prstGeom prst="rect">
            <a:avLst/>
          </a:prstGeom>
          <a:solidFill>
            <a:srgbClr val="3D50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4400" dirty="0">
                <a:latin typeface="Georgia" panose="02040502050405020303" pitchFamily="18" charset="0"/>
              </a:rPr>
              <a:t>8</a:t>
            </a:r>
          </a:p>
        </p:txBody>
      </p:sp>
      <p:sp>
        <p:nvSpPr>
          <p:cNvPr id="11" name="Rectangle 10"/>
          <p:cNvSpPr/>
          <p:nvPr/>
        </p:nvSpPr>
        <p:spPr>
          <a:xfrm>
            <a:off x="8321964" y="4733925"/>
            <a:ext cx="304800" cy="529135"/>
          </a:xfrm>
          <a:prstGeom prst="rect">
            <a:avLst/>
          </a:prstGeom>
          <a:solidFill>
            <a:srgbClr val="C9E4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300" dirty="0">
                <a:solidFill>
                  <a:srgbClr val="3D5032"/>
                </a:solidFill>
                <a:latin typeface="Georgia" panose="02040502050405020303" pitchFamily="18" charset="0"/>
              </a:rPr>
              <a:t>8</a:t>
            </a:r>
          </a:p>
        </p:txBody>
      </p:sp>
      <p:sp>
        <p:nvSpPr>
          <p:cNvPr id="3" name="Rectangle 2"/>
          <p:cNvSpPr/>
          <p:nvPr/>
        </p:nvSpPr>
        <p:spPr>
          <a:xfrm>
            <a:off x="3123972" y="3343275"/>
            <a:ext cx="468541" cy="7540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p>
        </p:txBody>
      </p:sp>
      <p:sp>
        <p:nvSpPr>
          <p:cNvPr id="4" name="TextBox 3"/>
          <p:cNvSpPr txBox="1"/>
          <p:nvPr/>
        </p:nvSpPr>
        <p:spPr>
          <a:xfrm>
            <a:off x="3049588" y="3050886"/>
            <a:ext cx="838200" cy="1092607"/>
          </a:xfrm>
          <a:prstGeom prst="rect">
            <a:avLst/>
          </a:prstGeom>
          <a:noFill/>
        </p:spPr>
        <p:txBody>
          <a:bodyPr wrap="square" rtlCol="0">
            <a:spAutoFit/>
          </a:bodyPr>
          <a:lstStyle/>
          <a:p>
            <a:r>
              <a:rPr lang="en-AU" sz="6500" dirty="0">
                <a:solidFill>
                  <a:srgbClr val="000000"/>
                </a:solidFill>
                <a:latin typeface="Georgia" panose="02040502050405020303" pitchFamily="18" charset="0"/>
                <a:cs typeface="Arial" panose="020B0604020202020204" pitchFamily="34" charset="0"/>
              </a:rPr>
              <a:t>4</a:t>
            </a:r>
          </a:p>
        </p:txBody>
      </p:sp>
      <p:sp>
        <p:nvSpPr>
          <p:cNvPr id="5" name="Rectangle 4"/>
          <p:cNvSpPr/>
          <p:nvPr/>
        </p:nvSpPr>
        <p:spPr>
          <a:xfrm>
            <a:off x="2573311" y="5263059"/>
            <a:ext cx="1314477" cy="385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000" dirty="0">
                <a:solidFill>
                  <a:srgbClr val="3D5032"/>
                </a:solidFill>
                <a:latin typeface="Georgia" panose="02040502050405020303" pitchFamily="18" charset="0"/>
              </a:rPr>
              <a:t>$1988</a:t>
            </a:r>
          </a:p>
        </p:txBody>
      </p:sp>
    </p:spTree>
    <p:extLst>
      <p:ext uri="{BB962C8B-B14F-4D97-AF65-F5344CB8AC3E}">
        <p14:creationId xmlns:p14="http://schemas.microsoft.com/office/powerpoint/2010/main" val="746324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8"/>
          <p:cNvSpPr txBox="1"/>
          <p:nvPr/>
        </p:nvSpPr>
        <p:spPr>
          <a:xfrm>
            <a:off x="241301" y="681757"/>
            <a:ext cx="10255804" cy="686648"/>
          </a:xfrm>
          <a:prstGeom prst="rect">
            <a:avLst/>
          </a:prstGeom>
          <a:noFill/>
          <a:ln>
            <a:noFill/>
          </a:ln>
        </p:spPr>
        <p:txBody>
          <a:bodyPr spcFirstLastPara="1" wrap="square" lIns="121869" tIns="121869" rIns="121869" bIns="121869" anchor="t" anchorCtr="0">
            <a:noAutofit/>
          </a:bodyPr>
          <a:lstStyle/>
          <a:p>
            <a:pPr defTabSz="914217">
              <a:lnSpc>
                <a:spcPct val="111111"/>
              </a:lnSpc>
              <a:buClr>
                <a:srgbClr val="FFFFFF"/>
              </a:buClr>
              <a:buSzPts val="3600"/>
            </a:pPr>
            <a:r>
              <a:rPr lang="en-US" sz="3199" b="1" dirty="0">
                <a:solidFill>
                  <a:srgbClr val="181E28"/>
                </a:solidFill>
                <a:latin typeface="Arial Black" panose="020B0604020202020204" pitchFamily="34" charset="0"/>
                <a:ea typeface="Roboto"/>
                <a:cs typeface="Arial Black" panose="020B0604020202020204" pitchFamily="34" charset="0"/>
                <a:sym typeface="Roboto"/>
              </a:rPr>
              <a:t>GLOBAL ECONOMIC IMPACT OF VIOLENCE</a:t>
            </a:r>
          </a:p>
        </p:txBody>
      </p:sp>
      <p:sp>
        <p:nvSpPr>
          <p:cNvPr id="8" name="TextBox 7"/>
          <p:cNvSpPr txBox="1"/>
          <p:nvPr/>
        </p:nvSpPr>
        <p:spPr>
          <a:xfrm>
            <a:off x="2218122" y="1792270"/>
            <a:ext cx="8659983" cy="1569667"/>
          </a:xfrm>
          <a:prstGeom prst="rect">
            <a:avLst/>
          </a:prstGeom>
          <a:noFill/>
        </p:spPr>
        <p:txBody>
          <a:bodyPr wrap="square" lIns="91445" tIns="45723" rIns="91445" bIns="45723" rtlCol="0">
            <a:spAutoFit/>
          </a:bodyPr>
          <a:lstStyle/>
          <a:p>
            <a:pPr defTabSz="914217"/>
            <a:r>
              <a:rPr lang="en-AU" sz="2400" dirty="0">
                <a:solidFill>
                  <a:srgbClr val="CAC9D0">
                    <a:lumMod val="10000"/>
                  </a:srgbClr>
                </a:solidFill>
                <a:latin typeface="Roboto" panose="02000000000000000000"/>
                <a:ea typeface="Roboto" panose="02000000000000000000" pitchFamily="2" charset="0"/>
                <a:cs typeface="Arial" panose="020B0604020202020204" pitchFamily="34" charset="0"/>
              </a:rPr>
              <a:t>The average economic cost of violence was equivalent to 45 per cent of GDP in the ten countries most impacted by violence, compared to only two per cent in the ten least affected. </a:t>
            </a:r>
            <a:endParaRPr lang="id-ID" sz="2400" dirty="0">
              <a:solidFill>
                <a:srgbClr val="CAC9D0">
                  <a:lumMod val="10000"/>
                </a:srgbClr>
              </a:solidFill>
              <a:latin typeface="Roboto" panose="02000000000000000000"/>
              <a:ea typeface="Roboto" panose="02000000000000000000" pitchFamily="2" charset="0"/>
              <a:cs typeface="Arial" panose="020B0604020202020204" pitchFamily="34" charset="0"/>
            </a:endParaRPr>
          </a:p>
        </p:txBody>
      </p:sp>
      <p:sp>
        <p:nvSpPr>
          <p:cNvPr id="9" name="TextBox 8"/>
          <p:cNvSpPr txBox="1"/>
          <p:nvPr/>
        </p:nvSpPr>
        <p:spPr>
          <a:xfrm>
            <a:off x="2218122" y="3623744"/>
            <a:ext cx="8423143" cy="1200335"/>
          </a:xfrm>
          <a:prstGeom prst="rect">
            <a:avLst/>
          </a:prstGeom>
          <a:noFill/>
        </p:spPr>
        <p:txBody>
          <a:bodyPr wrap="square" lIns="91445" tIns="45723" rIns="91445" bIns="45723" rtlCol="0">
            <a:spAutoFit/>
          </a:bodyPr>
          <a:lstStyle/>
          <a:p>
            <a:pPr defTabSz="914217"/>
            <a:r>
              <a:rPr lang="en-AU" sz="2400" dirty="0">
                <a:solidFill>
                  <a:srgbClr val="CAC9D0">
                    <a:lumMod val="10000"/>
                  </a:srgbClr>
                </a:solidFill>
                <a:latin typeface="Roboto" panose="02000000000000000000"/>
                <a:ea typeface="Roboto" panose="02000000000000000000" pitchFamily="2" charset="0"/>
                <a:cs typeface="Arial" panose="020B0604020202020204" pitchFamily="34" charset="0"/>
              </a:rPr>
              <a:t>In the last 70 years, per capita GDP growth has been three times higher in highly peaceful countries compared to those with low levels of peace. </a:t>
            </a:r>
          </a:p>
        </p:txBody>
      </p:sp>
      <p:sp>
        <p:nvSpPr>
          <p:cNvPr id="10" name="Freeform 27"/>
          <p:cNvSpPr>
            <a:spLocks noChangeArrowheads="1"/>
          </p:cNvSpPr>
          <p:nvPr/>
        </p:nvSpPr>
        <p:spPr bwMode="auto">
          <a:xfrm>
            <a:off x="1420532" y="1940619"/>
            <a:ext cx="555236" cy="555455"/>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2C3744"/>
          </a:solidFill>
          <a:ln>
            <a:noFill/>
          </a:ln>
          <a:effectLst/>
          <a:extLst/>
        </p:spPr>
        <p:txBody>
          <a:bodyPr wrap="none" anchor="ctr"/>
          <a:lstStyle/>
          <a:p>
            <a:pPr defTabSz="914217">
              <a:defRPr/>
            </a:pPr>
            <a:endParaRPr lang="en-US" dirty="0">
              <a:solidFill>
                <a:srgbClr val="4FC0E9"/>
              </a:solidFill>
              <a:latin typeface="Roboto" panose="02000000000000000000" pitchFamily="2" charset="0"/>
              <a:ea typeface="Roboto" panose="02000000000000000000" pitchFamily="2" charset="0"/>
            </a:endParaRPr>
          </a:p>
        </p:txBody>
      </p:sp>
      <p:sp>
        <p:nvSpPr>
          <p:cNvPr id="12" name="TextBox 11"/>
          <p:cNvSpPr txBox="1"/>
          <p:nvPr/>
        </p:nvSpPr>
        <p:spPr>
          <a:xfrm>
            <a:off x="2218122" y="5060036"/>
            <a:ext cx="9087902" cy="1200329"/>
          </a:xfrm>
          <a:prstGeom prst="rect">
            <a:avLst/>
          </a:prstGeom>
          <a:noFill/>
        </p:spPr>
        <p:txBody>
          <a:bodyPr wrap="square" rtlCol="0">
            <a:spAutoFit/>
          </a:bodyPr>
          <a:lstStyle/>
          <a:p>
            <a:pPr defTabSz="914217"/>
            <a:r>
              <a:rPr lang="en-AU" sz="2400" dirty="0">
                <a:solidFill>
                  <a:srgbClr val="CAC9D0">
                    <a:lumMod val="10000"/>
                  </a:srgbClr>
                </a:solidFill>
                <a:latin typeface="Roboto" panose="02000000000000000000"/>
                <a:ea typeface="Roboto" panose="02000000000000000000" pitchFamily="2" charset="0"/>
                <a:cs typeface="Arial" panose="020B0604020202020204" pitchFamily="34" charset="0"/>
              </a:rPr>
              <a:t>The global economy would be US$13.87 trillion larger than its current level if low peace countries achieved GDP growth equivalent to highly peaceful countries.</a:t>
            </a:r>
            <a:endParaRPr lang="en-US" sz="2400" dirty="0">
              <a:solidFill>
                <a:srgbClr val="CAC9D0">
                  <a:lumMod val="10000"/>
                </a:srgbClr>
              </a:solidFill>
              <a:latin typeface="Roboto" panose="02000000000000000000"/>
              <a:ea typeface="Roboto" panose="02000000000000000000" pitchFamily="2" charset="0"/>
              <a:cs typeface="Arial" panose="020B0604020202020204" pitchFamily="34" charset="0"/>
            </a:endParaRPr>
          </a:p>
        </p:txBody>
      </p:sp>
      <p:sp>
        <p:nvSpPr>
          <p:cNvPr id="11" name="Freeform 27">
            <a:extLst>
              <a:ext uri="{FF2B5EF4-FFF2-40B4-BE49-F238E27FC236}">
                <a16:creationId xmlns:a16="http://schemas.microsoft.com/office/drawing/2014/main" id="{F99938D5-2215-3B4E-BA19-D24BC3572DB1}"/>
              </a:ext>
            </a:extLst>
          </p:cNvPr>
          <p:cNvSpPr>
            <a:spLocks noChangeArrowheads="1"/>
          </p:cNvSpPr>
          <p:nvPr/>
        </p:nvSpPr>
        <p:spPr bwMode="auto">
          <a:xfrm>
            <a:off x="1420532" y="3738203"/>
            <a:ext cx="555236" cy="555455"/>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2C3744"/>
          </a:solidFill>
          <a:ln>
            <a:noFill/>
          </a:ln>
          <a:effectLst/>
          <a:extLst/>
        </p:spPr>
        <p:txBody>
          <a:bodyPr wrap="none" anchor="ctr"/>
          <a:lstStyle/>
          <a:p>
            <a:pPr defTabSz="914217">
              <a:defRPr/>
            </a:pPr>
            <a:endParaRPr lang="en-US">
              <a:solidFill>
                <a:srgbClr val="737572"/>
              </a:solidFill>
              <a:latin typeface="Roboto" panose="02000000000000000000" pitchFamily="2" charset="0"/>
              <a:ea typeface="Roboto" panose="02000000000000000000" pitchFamily="2" charset="0"/>
            </a:endParaRPr>
          </a:p>
        </p:txBody>
      </p:sp>
      <p:sp>
        <p:nvSpPr>
          <p:cNvPr id="15" name="Freeform 27">
            <a:extLst>
              <a:ext uri="{FF2B5EF4-FFF2-40B4-BE49-F238E27FC236}">
                <a16:creationId xmlns:a16="http://schemas.microsoft.com/office/drawing/2014/main" id="{19279385-183E-3148-8EB3-77538687D17A}"/>
              </a:ext>
            </a:extLst>
          </p:cNvPr>
          <p:cNvSpPr>
            <a:spLocks noChangeArrowheads="1"/>
          </p:cNvSpPr>
          <p:nvPr/>
        </p:nvSpPr>
        <p:spPr bwMode="auto">
          <a:xfrm>
            <a:off x="1420532" y="5104745"/>
            <a:ext cx="555236" cy="555455"/>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2C3744"/>
          </a:solidFill>
          <a:ln>
            <a:noFill/>
          </a:ln>
          <a:effectLst/>
          <a:extLst/>
        </p:spPr>
        <p:txBody>
          <a:bodyPr wrap="none" anchor="ctr"/>
          <a:lstStyle/>
          <a:p>
            <a:pPr defTabSz="914217">
              <a:defRPr/>
            </a:pPr>
            <a:endParaRPr lang="en-US">
              <a:solidFill>
                <a:srgbClr val="73757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1722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58"/>
          <p:cNvSpPr txBox="1"/>
          <p:nvPr/>
        </p:nvSpPr>
        <p:spPr>
          <a:xfrm>
            <a:off x="251192" y="715861"/>
            <a:ext cx="9985008" cy="897040"/>
          </a:xfrm>
          <a:prstGeom prst="rect">
            <a:avLst/>
          </a:prstGeom>
          <a:noFill/>
          <a:ln>
            <a:noFill/>
          </a:ln>
        </p:spPr>
        <p:txBody>
          <a:bodyPr spcFirstLastPara="1" wrap="square" lIns="121869" tIns="121869" rIns="121869" bIns="121869" anchor="t" anchorCtr="0">
            <a:noAutofit/>
          </a:bodyPr>
          <a:lstStyle/>
          <a:p>
            <a:pPr defTabSz="914217">
              <a:lnSpc>
                <a:spcPct val="111111"/>
              </a:lnSpc>
              <a:buClr>
                <a:srgbClr val="FFFFFF"/>
              </a:buClr>
              <a:buSzPts val="3600"/>
            </a:pPr>
            <a:r>
              <a:rPr lang="en-US" sz="3199" b="1" dirty="0">
                <a:solidFill>
                  <a:srgbClr val="181E28"/>
                </a:solidFill>
                <a:latin typeface="Arial Black" panose="020B0604020202020204" pitchFamily="34" charset="0"/>
                <a:ea typeface="Roboto"/>
                <a:cs typeface="Arial Black" panose="020B0604020202020204" pitchFamily="34" charset="0"/>
                <a:sym typeface="Roboto"/>
              </a:rPr>
              <a:t>GLOBAL ECONOMIC IMPACT OF VIOLENCE</a:t>
            </a:r>
          </a:p>
        </p:txBody>
      </p:sp>
      <p:graphicFrame>
        <p:nvGraphicFramePr>
          <p:cNvPr id="20" name="Chart 19"/>
          <p:cNvGraphicFramePr/>
          <p:nvPr>
            <p:extLst>
              <p:ext uri="{D42A27DB-BD31-4B8C-83A1-F6EECF244321}">
                <p14:modId xmlns:p14="http://schemas.microsoft.com/office/powerpoint/2010/main" val="3009047434"/>
              </p:ext>
            </p:extLst>
          </p:nvPr>
        </p:nvGraphicFramePr>
        <p:xfrm>
          <a:off x="1197387" y="1391316"/>
          <a:ext cx="10179449" cy="5335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19548" y="621517"/>
            <a:ext cx="10606947" cy="657200"/>
          </a:xfrm>
          <a:prstGeom prst="rect">
            <a:avLst/>
          </a:prstGeom>
          <a:noFill/>
          <a:ln>
            <a:noFill/>
          </a:ln>
        </p:spPr>
        <p:txBody>
          <a:bodyPr spcFirstLastPara="1" wrap="square" lIns="121900" tIns="121900" rIns="121900" bIns="121900" anchor="t" anchorCtr="0">
            <a:noAutofit/>
          </a:bodyPr>
          <a:lstStyle/>
          <a:p>
            <a:pPr lvl="0">
              <a:lnSpc>
                <a:spcPct val="111111"/>
              </a:lnSpc>
              <a:buClr>
                <a:srgbClr val="FFFFFF"/>
              </a:buClr>
              <a:buSzPts val="3600"/>
            </a:pPr>
            <a:endParaRPr lang="en-AU" sz="3200" b="1" dirty="0">
              <a:solidFill>
                <a:srgbClr val="00B0F0"/>
              </a:solidFill>
              <a:latin typeface="Roboto"/>
              <a:ea typeface="Roboto"/>
              <a:cs typeface="Roboto"/>
              <a:sym typeface="Roboto"/>
            </a:endParaRPr>
          </a:p>
        </p:txBody>
      </p:sp>
      <p:sp>
        <p:nvSpPr>
          <p:cNvPr id="5" name="Shape 107"/>
          <p:cNvSpPr txBox="1"/>
          <p:nvPr/>
        </p:nvSpPr>
        <p:spPr>
          <a:xfrm>
            <a:off x="252475" y="760521"/>
            <a:ext cx="11253726" cy="638038"/>
          </a:xfrm>
          <a:prstGeom prst="rect">
            <a:avLst/>
          </a:prstGeom>
          <a:noFill/>
          <a:ln>
            <a:noFill/>
          </a:ln>
        </p:spPr>
        <p:txBody>
          <a:bodyPr spcFirstLastPara="1" wrap="square" lIns="121900" tIns="121900" rIns="121900" bIns="121900" anchor="t" anchorCtr="0">
            <a:noAutofit/>
          </a:bodyPr>
          <a:lstStyle/>
          <a:p>
            <a:pPr>
              <a:lnSpc>
                <a:spcPct val="90000"/>
              </a:lnSpc>
            </a:pPr>
            <a:r>
              <a:rPr lang="en-US" sz="3200" b="1" dirty="0">
                <a:latin typeface="Arial Black" panose="020B0604020202020204" pitchFamily="34" charset="0"/>
                <a:cs typeface="Arial Black" panose="020B0604020202020204" pitchFamily="34" charset="0"/>
              </a:rPr>
              <a:t>CONFLICT COSTS FAR EXCEED PEACEBUILDING</a:t>
            </a:r>
          </a:p>
        </p:txBody>
      </p:sp>
      <p:pic>
        <p:nvPicPr>
          <p:cNvPr id="6" name="Picture 5"/>
          <p:cNvPicPr>
            <a:picLocks noChangeAspect="1"/>
          </p:cNvPicPr>
          <p:nvPr/>
        </p:nvPicPr>
        <p:blipFill>
          <a:blip r:embed="rId3"/>
          <a:stretch>
            <a:fillRect/>
          </a:stretch>
        </p:blipFill>
        <p:spPr>
          <a:xfrm>
            <a:off x="371475" y="1537563"/>
            <a:ext cx="4837962" cy="4455774"/>
          </a:xfrm>
          <a:prstGeom prst="rect">
            <a:avLst/>
          </a:prstGeom>
        </p:spPr>
      </p:pic>
      <p:pic>
        <p:nvPicPr>
          <p:cNvPr id="7" name="Picture 6"/>
          <p:cNvPicPr>
            <a:picLocks noChangeAspect="1"/>
          </p:cNvPicPr>
          <p:nvPr/>
        </p:nvPicPr>
        <p:blipFill>
          <a:blip r:embed="rId4"/>
          <a:stretch>
            <a:fillRect/>
          </a:stretch>
        </p:blipFill>
        <p:spPr>
          <a:xfrm>
            <a:off x="5709962" y="2502763"/>
            <a:ext cx="3965080" cy="3490574"/>
          </a:xfrm>
          <a:prstGeom prst="rect">
            <a:avLst/>
          </a:prstGeom>
        </p:spPr>
      </p:pic>
      <p:sp>
        <p:nvSpPr>
          <p:cNvPr id="2" name="Rectangle 1"/>
          <p:cNvSpPr/>
          <p:nvPr/>
        </p:nvSpPr>
        <p:spPr>
          <a:xfrm>
            <a:off x="5709962" y="1448577"/>
            <a:ext cx="4792938" cy="823941"/>
          </a:xfrm>
          <a:prstGeom prst="rect">
            <a:avLst/>
          </a:prstGeom>
        </p:spPr>
        <p:txBody>
          <a:bodyPr wrap="square">
            <a:spAutoFit/>
          </a:bodyPr>
          <a:lstStyle/>
          <a:p>
            <a:r>
              <a:rPr lang="en-US" sz="2400" dirty="0">
                <a:solidFill>
                  <a:srgbClr val="2C3744"/>
                </a:solidFill>
                <a:latin typeface="Arial" panose="020B0604020202020204" pitchFamily="34" charset="0"/>
                <a:ea typeface="Lato Light" charset="0"/>
                <a:cs typeface="Arial" panose="020B0604020202020204" pitchFamily="34" charset="0"/>
              </a:rPr>
              <a:t>Peacebuilding is 16% of total ODA in fragile countries</a:t>
            </a:r>
          </a:p>
        </p:txBody>
      </p:sp>
    </p:spTree>
    <p:extLst>
      <p:ext uri="{BB962C8B-B14F-4D97-AF65-F5344CB8AC3E}">
        <p14:creationId xmlns:p14="http://schemas.microsoft.com/office/powerpoint/2010/main" val="9512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6" name="TextBox 5"/>
          <p:cNvSpPr txBox="1"/>
          <p:nvPr/>
        </p:nvSpPr>
        <p:spPr>
          <a:xfrm>
            <a:off x="277530" y="884620"/>
            <a:ext cx="11317570" cy="837793"/>
          </a:xfrm>
          <a:prstGeom prst="rect">
            <a:avLst/>
          </a:prstGeom>
          <a:noFill/>
          <a:ln>
            <a:noFill/>
          </a:ln>
        </p:spPr>
        <p:txBody>
          <a:bodyPr wrap="square" rtlCol="0">
            <a:spAutoFit/>
          </a:bodyPr>
          <a:lstStyle/>
          <a:p>
            <a:pPr>
              <a:lnSpc>
                <a:spcPts val="2860"/>
              </a:lnSpc>
            </a:pPr>
            <a:r>
              <a:rPr lang="en-US" sz="2800" b="1" dirty="0">
                <a:solidFill>
                  <a:schemeClr val="accent6">
                    <a:lumMod val="10000"/>
                  </a:schemeClr>
                </a:solidFill>
                <a:latin typeface="Arial Black" panose="020B0604020202020204" pitchFamily="34" charset="0"/>
                <a:ea typeface="Roboto" panose="020B0604020202020204" charset="0"/>
                <a:cs typeface="Arial Black" panose="020B0604020202020204" pitchFamily="34" charset="0"/>
              </a:rPr>
              <a:t>THE ESTIMATED COST-BENEFIT RATIO OF PEACEBUILDING INTERVENTIONS IS 1:16. </a:t>
            </a:r>
          </a:p>
        </p:txBody>
      </p:sp>
      <p:sp>
        <p:nvSpPr>
          <p:cNvPr id="9" name="Rectangle 8"/>
          <p:cNvSpPr/>
          <p:nvPr/>
        </p:nvSpPr>
        <p:spPr>
          <a:xfrm>
            <a:off x="1311781" y="4495641"/>
            <a:ext cx="5274757" cy="1107996"/>
          </a:xfrm>
          <a:prstGeom prst="rect">
            <a:avLst/>
          </a:prstGeom>
        </p:spPr>
        <p:txBody>
          <a:bodyPr wrap="square">
            <a:spAutoFit/>
          </a:bodyPr>
          <a:lstStyle/>
          <a:p>
            <a:r>
              <a:rPr lang="en-AU" sz="2200" dirty="0">
                <a:solidFill>
                  <a:schemeClr val="bg2">
                    <a:lumMod val="25000"/>
                  </a:schemeClr>
                </a:solidFill>
                <a:latin typeface="Arial" panose="020B0604020202020204" pitchFamily="34" charset="0"/>
                <a:ea typeface="Roboto" panose="020B0604020202020204" charset="0"/>
                <a:cs typeface="Arial" panose="020B0604020202020204" pitchFamily="34" charset="0"/>
              </a:rPr>
              <a:t>Even in countries which aren’t at risk, the activities would build stronger institutions and states.  </a:t>
            </a:r>
            <a:endParaRPr lang="en-US" sz="2200" dirty="0">
              <a:solidFill>
                <a:schemeClr val="bg2">
                  <a:lumMod val="25000"/>
                </a:schemeClr>
              </a:solidFill>
              <a:latin typeface="Arial" panose="020B0604020202020204" pitchFamily="34" charset="0"/>
              <a:ea typeface="Roboto" panose="020B0604020202020204" charset="0"/>
              <a:cs typeface="Arial" panose="020B0604020202020204" pitchFamily="34" charset="0"/>
            </a:endParaRPr>
          </a:p>
        </p:txBody>
      </p:sp>
      <p:sp>
        <p:nvSpPr>
          <p:cNvPr id="10" name="Rectangle 9"/>
          <p:cNvSpPr/>
          <p:nvPr/>
        </p:nvSpPr>
        <p:spPr>
          <a:xfrm>
            <a:off x="1311781" y="2789355"/>
            <a:ext cx="5688104" cy="769441"/>
          </a:xfrm>
          <a:prstGeom prst="rect">
            <a:avLst/>
          </a:prstGeom>
        </p:spPr>
        <p:txBody>
          <a:bodyPr wrap="square">
            <a:spAutoFit/>
          </a:bodyPr>
          <a:lstStyle/>
          <a:p>
            <a:r>
              <a:rPr lang="en-AU" sz="2200" dirty="0">
                <a:solidFill>
                  <a:schemeClr val="bg2">
                    <a:lumMod val="25000"/>
                  </a:schemeClr>
                </a:solidFill>
                <a:latin typeface="Roboto" panose="020B0604020202020204" charset="0"/>
                <a:ea typeface="Roboto" panose="020B0604020202020204" charset="0"/>
              </a:rPr>
              <a:t>If the activities in 50% of the countries at risk were successful the ROI would be 4:1.</a:t>
            </a:r>
            <a:endParaRPr lang="en-US" sz="2200" dirty="0">
              <a:solidFill>
                <a:schemeClr val="bg2">
                  <a:lumMod val="25000"/>
                </a:schemeClr>
              </a:solidFill>
              <a:latin typeface="Roboto" panose="020B0604020202020204" charset="0"/>
              <a:ea typeface="Roboto" panose="020B0604020202020204" charset="0"/>
            </a:endParaRPr>
          </a:p>
        </p:txBody>
      </p:sp>
      <p:sp>
        <p:nvSpPr>
          <p:cNvPr id="11" name="Oval 10"/>
          <p:cNvSpPr/>
          <p:nvPr/>
        </p:nvSpPr>
        <p:spPr>
          <a:xfrm>
            <a:off x="7468702" y="2258903"/>
            <a:ext cx="3617596" cy="3703019"/>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500" b="1" dirty="0">
                <a:latin typeface="Roboto" panose="020B0604020202020204" charset="0"/>
                <a:ea typeface="Roboto" panose="020B0604020202020204" charset="0"/>
                <a:cs typeface="Graphik Medium" charset="0"/>
              </a:rPr>
              <a:t>1:16</a:t>
            </a:r>
          </a:p>
        </p:txBody>
      </p:sp>
      <p:sp>
        <p:nvSpPr>
          <p:cNvPr id="20" name="Freeform 27">
            <a:extLst>
              <a:ext uri="{FF2B5EF4-FFF2-40B4-BE49-F238E27FC236}">
                <a16:creationId xmlns:a16="http://schemas.microsoft.com/office/drawing/2014/main" id="{570FC044-3C43-1449-8C65-EA5ED82AE0C9}"/>
              </a:ext>
            </a:extLst>
          </p:cNvPr>
          <p:cNvSpPr>
            <a:spLocks noChangeArrowheads="1"/>
          </p:cNvSpPr>
          <p:nvPr/>
        </p:nvSpPr>
        <p:spPr bwMode="auto">
          <a:xfrm>
            <a:off x="649007" y="2831299"/>
            <a:ext cx="555236" cy="555455"/>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2C3744"/>
          </a:solidFill>
          <a:ln>
            <a:noFill/>
          </a:ln>
          <a:effectLst/>
          <a:extLst/>
        </p:spPr>
        <p:txBody>
          <a:bodyPr wrap="none" anchor="ctr"/>
          <a:lstStyle/>
          <a:p>
            <a:pPr defTabSz="914217">
              <a:defRPr/>
            </a:pPr>
            <a:endParaRPr lang="en-US">
              <a:solidFill>
                <a:srgbClr val="737572"/>
              </a:solidFill>
              <a:latin typeface="Roboto" panose="02000000000000000000" pitchFamily="2" charset="0"/>
              <a:ea typeface="Roboto" panose="02000000000000000000" pitchFamily="2" charset="0"/>
            </a:endParaRPr>
          </a:p>
        </p:txBody>
      </p:sp>
      <p:sp>
        <p:nvSpPr>
          <p:cNvPr id="21" name="Freeform 27">
            <a:extLst>
              <a:ext uri="{FF2B5EF4-FFF2-40B4-BE49-F238E27FC236}">
                <a16:creationId xmlns:a16="http://schemas.microsoft.com/office/drawing/2014/main" id="{C1313372-AD40-C042-AAA3-1C823BEA71A8}"/>
              </a:ext>
            </a:extLst>
          </p:cNvPr>
          <p:cNvSpPr>
            <a:spLocks noChangeArrowheads="1"/>
          </p:cNvSpPr>
          <p:nvPr/>
        </p:nvSpPr>
        <p:spPr bwMode="auto">
          <a:xfrm>
            <a:off x="649007" y="4631524"/>
            <a:ext cx="555236" cy="555455"/>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rgbClr val="2C3744"/>
          </a:solidFill>
          <a:ln>
            <a:noFill/>
          </a:ln>
          <a:effectLst/>
          <a:extLst/>
        </p:spPr>
        <p:txBody>
          <a:bodyPr wrap="none" anchor="ctr"/>
          <a:lstStyle/>
          <a:p>
            <a:pPr defTabSz="914217">
              <a:defRPr/>
            </a:pPr>
            <a:endParaRPr lang="en-US">
              <a:solidFill>
                <a:srgbClr val="73757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813041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ppt_y</p:attrName>
                                        </p:attrNameLst>
                                      </p:cBhvr>
                                      <p:tavLst>
                                        <p:tav tm="0">
                                          <p:val>
                                            <p:strVal val="#ppt_y+#ppt_h*1.125000"/>
                                          </p:val>
                                        </p:tav>
                                        <p:tav tm="100000">
                                          <p:val>
                                            <p:strVal val="#ppt_y"/>
                                          </p:val>
                                        </p:tav>
                                      </p:tavLst>
                                    </p:anim>
                                    <p:animEffect transition="in" filter="wipe(up)">
                                      <p:cBhvr>
                                        <p:cTn id="8" dur="1000"/>
                                        <p:tgtEl>
                                          <p:spTgt spid="11"/>
                                        </p:tgtEl>
                                      </p:cBhvr>
                                    </p:animEffect>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1000" tmFilter="0, 0; .2, .5; .8, .5; 1, 0"/>
                                        <p:tgtEl>
                                          <p:spTgt spid="11"/>
                                        </p:tgtEl>
                                      </p:cBhvr>
                                    </p:animEffect>
                                    <p:animScale>
                                      <p:cBhvr>
                                        <p:cTn id="12" dur="500" autoRev="1" fill="hold"/>
                                        <p:tgtEl>
                                          <p:spTgt spid="11"/>
                                        </p:tgtEl>
                                      </p:cBhvr>
                                      <p:by x="105000" y="105000"/>
                                    </p:animScale>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1" grpId="1"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488543" y="2340703"/>
            <a:ext cx="6246278" cy="2193205"/>
          </a:xfrm>
          <a:prstGeom prst="rect">
            <a:avLst/>
          </a:prstGeom>
          <a:noFill/>
          <a:ln>
            <a:noFill/>
          </a:ln>
        </p:spPr>
        <p:txBody>
          <a:bodyPr spcFirstLastPara="1" wrap="square" lIns="121900" tIns="121900" rIns="121900" bIns="121900" anchor="t" anchorCtr="0">
            <a:noAutofit/>
          </a:bodyPr>
          <a:lstStyle/>
          <a:p>
            <a:pPr>
              <a:lnSpc>
                <a:spcPts val="4420"/>
              </a:lnSpc>
              <a:buClr>
                <a:srgbClr val="FFFFFF"/>
              </a:buClr>
              <a:buSzPts val="3600"/>
            </a:pPr>
            <a:r>
              <a:rPr lang="en-US" sz="4267" b="1" dirty="0">
                <a:solidFill>
                  <a:schemeClr val="bg1"/>
                </a:solidFill>
                <a:latin typeface="Arial Black" panose="020B0604020202020204" pitchFamily="34" charset="0"/>
                <a:ea typeface="Roboto"/>
                <a:cs typeface="Arial Black" panose="020B0604020202020204" pitchFamily="34" charset="0"/>
                <a:sym typeface="Roboto"/>
              </a:rPr>
              <a:t>POSITIVE PEACE AS PEACEBUILDING FRAMEWORK</a:t>
            </a:r>
          </a:p>
        </p:txBody>
      </p:sp>
      <p:pic>
        <p:nvPicPr>
          <p:cNvPr id="118" name="Shape 118"/>
          <p:cNvPicPr preferRelativeResize="0"/>
          <p:nvPr/>
        </p:nvPicPr>
        <p:blipFill rotWithShape="1">
          <a:blip r:embed="rId3">
            <a:alphaModFix/>
          </a:blip>
          <a:srcRect/>
          <a:stretch/>
        </p:blipFill>
        <p:spPr>
          <a:xfrm>
            <a:off x="6734821" y="1727245"/>
            <a:ext cx="5311640" cy="2926823"/>
          </a:xfrm>
          <a:prstGeom prst="rect">
            <a:avLst/>
          </a:prstGeom>
          <a:noFill/>
          <a:ln>
            <a:noFill/>
          </a:ln>
        </p:spPr>
      </p:pic>
      <p:cxnSp>
        <p:nvCxnSpPr>
          <p:cNvPr id="6" name="Straight Connector 5">
            <a:extLst>
              <a:ext uri="{FF2B5EF4-FFF2-40B4-BE49-F238E27FC236}">
                <a16:creationId xmlns:a16="http://schemas.microsoft.com/office/drawing/2014/main" id="{454FDF02-A1F1-964A-881E-06CAF87ED3EA}"/>
              </a:ext>
            </a:extLst>
          </p:cNvPr>
          <p:cNvCxnSpPr>
            <a:cxnSpLocks/>
          </p:cNvCxnSpPr>
          <p:nvPr/>
        </p:nvCxnSpPr>
        <p:spPr>
          <a:xfrm flipH="1">
            <a:off x="600278" y="4325716"/>
            <a:ext cx="4013198"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604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descr="Negative vs Positive Peace diagr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156" y="1794913"/>
            <a:ext cx="8274878" cy="422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hape 98"/>
          <p:cNvSpPr txBox="1"/>
          <p:nvPr/>
        </p:nvSpPr>
        <p:spPr>
          <a:xfrm>
            <a:off x="317182" y="719487"/>
            <a:ext cx="6774180" cy="657029"/>
          </a:xfrm>
          <a:prstGeom prst="rect">
            <a:avLst/>
          </a:prstGeom>
          <a:noFill/>
          <a:ln>
            <a:noFill/>
          </a:ln>
        </p:spPr>
        <p:txBody>
          <a:bodyPr spcFirstLastPara="1" wrap="square" lIns="121869" tIns="121869" rIns="121869" bIns="121869" anchor="t" anchorCtr="0">
            <a:noAutofit/>
          </a:bodyPr>
          <a:lstStyle/>
          <a:p>
            <a:pPr>
              <a:lnSpc>
                <a:spcPct val="111111"/>
              </a:lnSpc>
              <a:buClr>
                <a:srgbClr val="FFFFFF"/>
              </a:buClr>
              <a:buSzPts val="3600"/>
            </a:pPr>
            <a:r>
              <a:rPr lang="en-AU" sz="3199" b="1" dirty="0">
                <a:solidFill>
                  <a:srgbClr val="181E28"/>
                </a:solidFill>
                <a:latin typeface="Arial Black" panose="020B0604020202020204" pitchFamily="34" charset="0"/>
                <a:ea typeface="Roboto"/>
                <a:cs typeface="Arial Black" panose="020B0604020202020204" pitchFamily="34" charset="0"/>
                <a:sym typeface="Roboto"/>
              </a:rPr>
              <a:t>WHAT IS POSITIVE PEACE?</a:t>
            </a:r>
            <a:endParaRPr lang="en-AU" sz="3199" b="1" dirty="0">
              <a:solidFill>
                <a:srgbClr val="00B0F0"/>
              </a:solidFill>
              <a:latin typeface="Arial Black" panose="020B0604020202020204" pitchFamily="34" charset="0"/>
              <a:ea typeface="Roboto"/>
              <a:cs typeface="Arial Black" panose="020B0604020202020204" pitchFamily="34" charset="0"/>
              <a:sym typeface="Roboto"/>
            </a:endParaRPr>
          </a:p>
        </p:txBody>
      </p:sp>
    </p:spTree>
    <p:extLst>
      <p:ext uri="{BB962C8B-B14F-4D97-AF65-F5344CB8AC3E}">
        <p14:creationId xmlns:p14="http://schemas.microsoft.com/office/powerpoint/2010/main" val="399026433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grpSp>
        <p:nvGrpSpPr>
          <p:cNvPr id="12" name="Group 10"/>
          <p:cNvGrpSpPr>
            <a:grpSpLocks/>
          </p:cNvGrpSpPr>
          <p:nvPr/>
        </p:nvGrpSpPr>
        <p:grpSpPr bwMode="auto">
          <a:xfrm>
            <a:off x="6013450" y="3058517"/>
            <a:ext cx="469900" cy="1333500"/>
            <a:chOff x="156923" y="666147"/>
            <a:chExt cx="468491" cy="1332000"/>
          </a:xfrm>
        </p:grpSpPr>
        <p:sp>
          <p:nvSpPr>
            <p:cNvPr id="13" name="Rectangle 12"/>
            <p:cNvSpPr/>
            <p:nvPr/>
          </p:nvSpPr>
          <p:spPr>
            <a:xfrm>
              <a:off x="156923" y="666147"/>
              <a:ext cx="468491" cy="1332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56923" y="666147"/>
              <a:ext cx="468491" cy="133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375920" rIns="0" bIns="375920" spcCol="1270" anchor="ctr"/>
            <a:lstStyle/>
            <a:p>
              <a:pPr algn="ctr" defTabSz="1644650">
                <a:lnSpc>
                  <a:spcPct val="90000"/>
                </a:lnSpc>
                <a:spcAft>
                  <a:spcPct val="35000"/>
                </a:spcAft>
                <a:defRPr/>
              </a:pPr>
              <a:r>
                <a:rPr lang="en-US" sz="3700" dirty="0">
                  <a:solidFill>
                    <a:srgbClr val="002060">
                      <a:hueOff val="0"/>
                      <a:satOff val="0"/>
                      <a:lumOff val="0"/>
                      <a:alphaOff val="0"/>
                    </a:srgbClr>
                  </a:solidFill>
                </a:rPr>
                <a:t>  </a:t>
              </a:r>
            </a:p>
          </p:txBody>
        </p:sp>
      </p:grpSp>
      <p:pic>
        <p:nvPicPr>
          <p:cNvPr id="20" name="Picture 19">
            <a:extLst>
              <a:ext uri="{FF2B5EF4-FFF2-40B4-BE49-F238E27FC236}">
                <a16:creationId xmlns:a16="http://schemas.microsoft.com/office/drawing/2014/main" id="{7686EDAC-D87E-9A42-9C8F-BE4B0807C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943" y="1348453"/>
            <a:ext cx="8361257" cy="5300648"/>
          </a:xfrm>
          <a:prstGeom prst="rect">
            <a:avLst/>
          </a:prstGeom>
        </p:spPr>
      </p:pic>
      <p:sp>
        <p:nvSpPr>
          <p:cNvPr id="21" name="Title 1">
            <a:extLst>
              <a:ext uri="{FF2B5EF4-FFF2-40B4-BE49-F238E27FC236}">
                <a16:creationId xmlns:a16="http://schemas.microsoft.com/office/drawing/2014/main" id="{EDAB785F-6197-224F-857A-D9AB57023D4E}"/>
              </a:ext>
            </a:extLst>
          </p:cNvPr>
          <p:cNvSpPr txBox="1">
            <a:spLocks/>
          </p:cNvSpPr>
          <p:nvPr/>
        </p:nvSpPr>
        <p:spPr>
          <a:xfrm>
            <a:off x="269875" y="899725"/>
            <a:ext cx="10510125" cy="448727"/>
          </a:xfrm>
          <a:prstGeom prst="rect">
            <a:avLst/>
          </a:prstGeom>
        </p:spPr>
        <p:txBody>
          <a:bodyPr>
            <a:normAutofit lnSpcReduction="10000"/>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r>
              <a:rPr lang="en-AU" sz="2800" b="1" dirty="0">
                <a:latin typeface="Arial Black" panose="020B0604020202020204" pitchFamily="34" charset="0"/>
                <a:ea typeface="Roboto" panose="020B0604020202020204" charset="0"/>
                <a:cs typeface="Arial Black" panose="020B0604020202020204" pitchFamily="34" charset="0"/>
              </a:rPr>
              <a:t>Positive Peace</a:t>
            </a:r>
          </a:p>
        </p:txBody>
      </p:sp>
    </p:spTree>
    <p:extLst>
      <p:ext uri="{BB962C8B-B14F-4D97-AF65-F5344CB8AC3E}">
        <p14:creationId xmlns:p14="http://schemas.microsoft.com/office/powerpoint/2010/main" val="1732516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6" name="Title 1"/>
          <p:cNvSpPr txBox="1">
            <a:spLocks/>
          </p:cNvSpPr>
          <p:nvPr/>
        </p:nvSpPr>
        <p:spPr>
          <a:xfrm>
            <a:off x="1" y="1333556"/>
            <a:ext cx="12192000" cy="448727"/>
          </a:xfrm>
          <a:prstGeom prst="rect">
            <a:avLst/>
          </a:prstGeom>
        </p:spPr>
        <p:txBody>
          <a:bodyPr>
            <a:normAutofit lnSpcReduction="10000"/>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pPr algn="ctr"/>
            <a:r>
              <a:rPr lang="en-AU" sz="2800" b="1" dirty="0">
                <a:latin typeface="Arial Black" panose="020B0604020202020204" pitchFamily="34" charset="0"/>
                <a:ea typeface="Roboto" panose="020B0604020202020204" charset="0"/>
                <a:cs typeface="Arial Black" panose="020B0604020202020204" pitchFamily="34" charset="0"/>
              </a:rPr>
              <a:t>CHARACTERISTICS OF POSITIVE PEACE</a:t>
            </a:r>
          </a:p>
        </p:txBody>
      </p:sp>
      <p:sp>
        <p:nvSpPr>
          <p:cNvPr id="2" name="TextBox 1"/>
          <p:cNvSpPr txBox="1"/>
          <p:nvPr/>
        </p:nvSpPr>
        <p:spPr>
          <a:xfrm>
            <a:off x="2174848" y="2125080"/>
            <a:ext cx="6768648" cy="3816429"/>
          </a:xfrm>
          <a:prstGeom prst="rect">
            <a:avLst/>
          </a:prstGeom>
          <a:noFill/>
        </p:spPr>
        <p:txBody>
          <a:bodyPr wrap="none" rtlCol="0">
            <a:spAutoFit/>
          </a:bodyPr>
          <a:lstStyle/>
          <a:p>
            <a:pPr marL="285750" indent="-285750">
              <a:buFont typeface="Arial" panose="020B0604020202020204" pitchFamily="34" charset="0"/>
              <a:buChar char="•"/>
            </a:pPr>
            <a:r>
              <a:rPr lang="en-AU" sz="2200" dirty="0">
                <a:solidFill>
                  <a:schemeClr val="bg2">
                    <a:lumMod val="25000"/>
                  </a:schemeClr>
                </a:solidFill>
                <a:latin typeface="Roboto" panose="020B0604020202020204"/>
              </a:rPr>
              <a:t>SYSTEMIC AND COMPLEX</a:t>
            </a:r>
          </a:p>
          <a:p>
            <a:pPr marL="285750" indent="-285750">
              <a:buFont typeface="Arial" panose="020B0604020202020204" pitchFamily="34" charset="0"/>
              <a:buChar char="•"/>
            </a:pPr>
            <a:endParaRPr lang="en-AU" sz="2200" dirty="0">
              <a:solidFill>
                <a:schemeClr val="bg2">
                  <a:lumMod val="25000"/>
                </a:schemeClr>
              </a:solidFill>
              <a:latin typeface="Roboto" panose="020B0604020202020204"/>
            </a:endParaRPr>
          </a:p>
          <a:p>
            <a:pPr marL="285750" indent="-285750">
              <a:buFont typeface="Arial" panose="020B0604020202020204" pitchFamily="34" charset="0"/>
              <a:buChar char="•"/>
            </a:pPr>
            <a:r>
              <a:rPr lang="en-AU" sz="2200" dirty="0">
                <a:solidFill>
                  <a:schemeClr val="bg2">
                    <a:lumMod val="25000"/>
                  </a:schemeClr>
                </a:solidFill>
                <a:latin typeface="Roboto" panose="020B0604020202020204"/>
              </a:rPr>
              <a:t>VIRTUOUS OR VICIOUS</a:t>
            </a:r>
          </a:p>
          <a:p>
            <a:pPr marL="285750" indent="-285750">
              <a:buFont typeface="Arial" panose="020B0604020202020204" pitchFamily="34" charset="0"/>
              <a:buChar char="•"/>
            </a:pPr>
            <a:endParaRPr lang="en-AU" sz="2200" dirty="0">
              <a:solidFill>
                <a:schemeClr val="bg2">
                  <a:lumMod val="25000"/>
                </a:schemeClr>
              </a:solidFill>
              <a:latin typeface="Roboto" panose="020B0604020202020204"/>
            </a:endParaRPr>
          </a:p>
          <a:p>
            <a:pPr marL="285750" indent="-285750">
              <a:buFont typeface="Arial" panose="020B0604020202020204" pitchFamily="34" charset="0"/>
              <a:buChar char="•"/>
            </a:pPr>
            <a:r>
              <a:rPr lang="en-AU" sz="2200" dirty="0">
                <a:solidFill>
                  <a:schemeClr val="bg2">
                    <a:lumMod val="25000"/>
                  </a:schemeClr>
                </a:solidFill>
                <a:latin typeface="Roboto" panose="020B0604020202020204"/>
              </a:rPr>
              <a:t>PREVENTATIVE</a:t>
            </a:r>
          </a:p>
          <a:p>
            <a:pPr marL="285750" indent="-285750">
              <a:buFont typeface="Arial" panose="020B0604020202020204" pitchFamily="34" charset="0"/>
              <a:buChar char="•"/>
            </a:pPr>
            <a:endParaRPr lang="en-AU" sz="2200" dirty="0">
              <a:solidFill>
                <a:schemeClr val="bg2">
                  <a:lumMod val="25000"/>
                </a:schemeClr>
              </a:solidFill>
              <a:latin typeface="Roboto" panose="020B0604020202020204"/>
            </a:endParaRPr>
          </a:p>
          <a:p>
            <a:pPr marL="285750" indent="-285750">
              <a:buFont typeface="Arial" panose="020B0604020202020204" pitchFamily="34" charset="0"/>
              <a:buChar char="•"/>
            </a:pPr>
            <a:r>
              <a:rPr lang="en-AU" sz="2200" dirty="0">
                <a:solidFill>
                  <a:schemeClr val="bg2">
                    <a:lumMod val="25000"/>
                  </a:schemeClr>
                </a:solidFill>
                <a:latin typeface="Roboto" panose="020B0604020202020204"/>
              </a:rPr>
              <a:t>UNDERPINS RESILIENCE AND NON-VIOLENCE</a:t>
            </a:r>
          </a:p>
          <a:p>
            <a:pPr marL="285750" indent="-285750">
              <a:buFont typeface="Arial" panose="020B0604020202020204" pitchFamily="34" charset="0"/>
              <a:buChar char="•"/>
            </a:pPr>
            <a:endParaRPr lang="en-AU" sz="2200" dirty="0">
              <a:solidFill>
                <a:schemeClr val="bg2">
                  <a:lumMod val="25000"/>
                </a:schemeClr>
              </a:solidFill>
              <a:latin typeface="Roboto" panose="020B0604020202020204"/>
            </a:endParaRPr>
          </a:p>
          <a:p>
            <a:pPr marL="285750" indent="-285750">
              <a:buFont typeface="Arial" panose="020B0604020202020204" pitchFamily="34" charset="0"/>
              <a:buChar char="•"/>
            </a:pPr>
            <a:r>
              <a:rPr lang="en-AU" sz="2200" dirty="0">
                <a:solidFill>
                  <a:schemeClr val="bg2">
                    <a:lumMod val="25000"/>
                  </a:schemeClr>
                </a:solidFill>
                <a:latin typeface="Roboto" panose="020B0604020202020204"/>
              </a:rPr>
              <a:t>INFORMAL AND FORMAL</a:t>
            </a:r>
          </a:p>
          <a:p>
            <a:endParaRPr lang="en-AU" sz="2200" dirty="0">
              <a:solidFill>
                <a:schemeClr val="bg2">
                  <a:lumMod val="25000"/>
                </a:schemeClr>
              </a:solidFill>
              <a:latin typeface="Roboto" panose="020B0604020202020204"/>
            </a:endParaRPr>
          </a:p>
          <a:p>
            <a:pPr marL="285750" indent="-285750">
              <a:buFont typeface="Arial" panose="020B0604020202020204" pitchFamily="34" charset="0"/>
              <a:buChar char="•"/>
            </a:pPr>
            <a:r>
              <a:rPr lang="en-AU" sz="2200" dirty="0">
                <a:solidFill>
                  <a:schemeClr val="bg2">
                    <a:lumMod val="25000"/>
                  </a:schemeClr>
                </a:solidFill>
                <a:latin typeface="Roboto" panose="020B0604020202020204"/>
              </a:rPr>
              <a:t>SUPPORTS DEVELOPMENT GOALS</a:t>
            </a:r>
          </a:p>
        </p:txBody>
      </p:sp>
    </p:spTree>
    <p:extLst>
      <p:ext uri="{BB962C8B-B14F-4D97-AF65-F5344CB8AC3E}">
        <p14:creationId xmlns:p14="http://schemas.microsoft.com/office/powerpoint/2010/main" val="1910386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775" y="749028"/>
            <a:ext cx="10957560" cy="5234087"/>
          </a:xfrm>
          <a:prstGeom prst="rect">
            <a:avLst/>
          </a:prstGeom>
        </p:spPr>
      </p:pic>
    </p:spTree>
    <p:extLst>
      <p:ext uri="{BB962C8B-B14F-4D97-AF65-F5344CB8AC3E}">
        <p14:creationId xmlns:p14="http://schemas.microsoft.com/office/powerpoint/2010/main" val="2542326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37" y="349408"/>
            <a:ext cx="10695363" cy="5818118"/>
          </a:xfrm>
          <a:prstGeom prst="rect">
            <a:avLst/>
          </a:prstGeom>
        </p:spPr>
      </p:pic>
    </p:spTree>
    <p:extLst>
      <p:ext uri="{BB962C8B-B14F-4D97-AF65-F5344CB8AC3E}">
        <p14:creationId xmlns:p14="http://schemas.microsoft.com/office/powerpoint/2010/main" val="1673354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ectangle 2">
            <a:extLst>
              <a:ext uri="{FF2B5EF4-FFF2-40B4-BE49-F238E27FC236}">
                <a16:creationId xmlns:a16="http://schemas.microsoft.com/office/drawing/2014/main" id="{9141F8B1-A503-C04E-9E1D-1CDDBA5228BB}"/>
              </a:ext>
            </a:extLst>
          </p:cNvPr>
          <p:cNvSpPr/>
          <p:nvPr/>
        </p:nvSpPr>
        <p:spPr>
          <a:xfrm>
            <a:off x="0" y="0"/>
            <a:ext cx="12192000" cy="6858000"/>
          </a:xfrm>
          <a:prstGeom prst="rect">
            <a:avLst/>
          </a:prstGeom>
          <a:solidFill>
            <a:srgbClr val="181E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Shape 124"/>
          <p:cNvPicPr preferRelativeResize="0"/>
          <p:nvPr/>
        </p:nvPicPr>
        <p:blipFill rotWithShape="1">
          <a:blip r:embed="rId3">
            <a:alphaModFix amt="27000"/>
          </a:blip>
          <a:srcRect b="7834"/>
          <a:stretch/>
        </p:blipFill>
        <p:spPr>
          <a:xfrm>
            <a:off x="-12101" y="893"/>
            <a:ext cx="12204101" cy="6856213"/>
          </a:xfrm>
          <a:prstGeom prst="rect">
            <a:avLst/>
          </a:prstGeom>
          <a:noFill/>
          <a:ln>
            <a:noFill/>
          </a:ln>
        </p:spPr>
      </p:pic>
      <p:sp>
        <p:nvSpPr>
          <p:cNvPr id="127" name="Shape 127"/>
          <p:cNvSpPr txBox="1"/>
          <p:nvPr/>
        </p:nvSpPr>
        <p:spPr>
          <a:xfrm>
            <a:off x="3495773" y="971348"/>
            <a:ext cx="5188352" cy="1360681"/>
          </a:xfrm>
          <a:prstGeom prst="rect">
            <a:avLst/>
          </a:prstGeom>
          <a:noFill/>
          <a:ln>
            <a:noFill/>
          </a:ln>
        </p:spPr>
        <p:txBody>
          <a:bodyPr spcFirstLastPara="1" wrap="square" lIns="121869" tIns="121869" rIns="121869" bIns="121869" anchor="t" anchorCtr="0">
            <a:noAutofit/>
          </a:bodyPr>
          <a:lstStyle/>
          <a:p>
            <a:pPr algn="ctr">
              <a:buClr>
                <a:srgbClr val="FFFFFF"/>
              </a:buClr>
              <a:buSzPts val="3600"/>
            </a:pPr>
            <a:r>
              <a:rPr lang="en-AU" sz="2800" b="1" dirty="0" smtClean="0">
                <a:solidFill>
                  <a:schemeClr val="bg1"/>
                </a:solidFill>
                <a:latin typeface="Arial Black" panose="020B0604020202020204" pitchFamily="34" charset="0"/>
                <a:ea typeface="Roboto"/>
                <a:cs typeface="Arial Black" panose="020B0604020202020204" pitchFamily="34" charset="0"/>
                <a:sym typeface="Roboto"/>
              </a:rPr>
              <a:t>HIGHER LEVELS OF POSITIVE </a:t>
            </a:r>
            <a:r>
              <a:rPr lang="en-AU" sz="2800" b="1" dirty="0">
                <a:solidFill>
                  <a:schemeClr val="bg1"/>
                </a:solidFill>
                <a:latin typeface="Arial Black" panose="020B0604020202020204" pitchFamily="34" charset="0"/>
                <a:ea typeface="Roboto"/>
                <a:cs typeface="Arial Black" panose="020B0604020202020204" pitchFamily="34" charset="0"/>
                <a:sym typeface="Roboto"/>
              </a:rPr>
              <a:t>PEACE </a:t>
            </a:r>
            <a:r>
              <a:rPr lang="en-AU" sz="2800" b="1" dirty="0" smtClean="0">
                <a:solidFill>
                  <a:schemeClr val="bg1"/>
                </a:solidFill>
                <a:latin typeface="Arial Black" panose="020B0604020202020204" pitchFamily="34" charset="0"/>
                <a:ea typeface="Roboto"/>
                <a:cs typeface="Arial Black" panose="020B0604020202020204" pitchFamily="34" charset="0"/>
                <a:sym typeface="Roboto"/>
              </a:rPr>
              <a:t>ARE ASSOCIATED WITH – </a:t>
            </a:r>
            <a:endParaRPr sz="2800" b="1" dirty="0">
              <a:solidFill>
                <a:srgbClr val="00B0F0"/>
              </a:solidFill>
              <a:latin typeface="Roboto"/>
              <a:ea typeface="Roboto"/>
              <a:cs typeface="Roboto"/>
              <a:sym typeface="Roboto"/>
            </a:endParaRPr>
          </a:p>
        </p:txBody>
      </p:sp>
      <p:sp>
        <p:nvSpPr>
          <p:cNvPr id="2" name="TextBox 1"/>
          <p:cNvSpPr txBox="1"/>
          <p:nvPr/>
        </p:nvSpPr>
        <p:spPr>
          <a:xfrm>
            <a:off x="1736085" y="2940591"/>
            <a:ext cx="8641062" cy="2123658"/>
          </a:xfrm>
          <a:prstGeom prst="rect">
            <a:avLst/>
          </a:prstGeom>
          <a:noFill/>
        </p:spPr>
        <p:txBody>
          <a:bodyPr wrap="square" rtlCol="0">
            <a:spAutoFit/>
          </a:bodyPr>
          <a:lstStyle/>
          <a:p>
            <a:pPr marL="457200" indent="-457200">
              <a:buClr>
                <a:srgbClr val="4FC0E9"/>
              </a:buClr>
              <a:buFont typeface="Arial" panose="020B0604020202020204" pitchFamily="34" charset="0"/>
              <a:buChar char="•"/>
            </a:pPr>
            <a:endParaRPr lang="en-GB" sz="2200" dirty="0">
              <a:solidFill>
                <a:schemeClr val="bg1">
                  <a:lumMod val="85000"/>
                </a:schemeClr>
              </a:solidFill>
              <a:latin typeface="Roboto" panose="020B0604020202020204" charset="0"/>
              <a:ea typeface="Roboto" panose="020B0604020202020204" charset="0"/>
              <a:cs typeface="Arial" panose="020B0604020202020204" pitchFamily="34" charset="0"/>
            </a:endParaRPr>
          </a:p>
          <a:p>
            <a:pPr marL="457200" indent="-457200">
              <a:buClr>
                <a:srgbClr val="4FC0E9"/>
              </a:buClr>
              <a:buFont typeface="Arial" panose="020B0604020202020204" pitchFamily="34" charset="0"/>
              <a:buChar char="•"/>
            </a:pPr>
            <a:r>
              <a:rPr lang="en-GB" sz="2200" dirty="0" smtClean="0">
                <a:solidFill>
                  <a:schemeClr val="bg1">
                    <a:lumMod val="85000"/>
                  </a:schemeClr>
                </a:solidFill>
                <a:latin typeface="Roboto" panose="020B0604020202020204" charset="0"/>
                <a:ea typeface="Roboto" panose="020B0604020202020204" charset="0"/>
              </a:rPr>
              <a:t>Higher per capita income</a:t>
            </a:r>
          </a:p>
          <a:p>
            <a:pPr marL="457200" indent="-457200">
              <a:buClr>
                <a:srgbClr val="4FC0E9"/>
              </a:buClr>
              <a:buFont typeface="Arial" panose="020B0604020202020204" pitchFamily="34" charset="0"/>
              <a:buChar char="•"/>
            </a:pPr>
            <a:r>
              <a:rPr lang="en-GB" sz="2200" dirty="0" smtClean="0">
                <a:solidFill>
                  <a:schemeClr val="bg1">
                    <a:lumMod val="85000"/>
                  </a:schemeClr>
                </a:solidFill>
                <a:latin typeface="Roboto" panose="020B0604020202020204" charset="0"/>
                <a:ea typeface="Roboto" panose="020B0604020202020204" charset="0"/>
              </a:rPr>
              <a:t>Resilience in the face of shocks</a:t>
            </a:r>
          </a:p>
          <a:p>
            <a:pPr marL="457200" indent="-457200">
              <a:buClr>
                <a:srgbClr val="4FC0E9"/>
              </a:buClr>
              <a:buFont typeface="Arial" panose="020B0604020202020204" pitchFamily="34" charset="0"/>
              <a:buChar char="•"/>
            </a:pPr>
            <a:r>
              <a:rPr lang="en-GB" sz="2200" dirty="0" smtClean="0">
                <a:solidFill>
                  <a:schemeClr val="bg1">
                    <a:lumMod val="85000"/>
                  </a:schemeClr>
                </a:solidFill>
                <a:latin typeface="Roboto" panose="020B0604020202020204" charset="0"/>
                <a:ea typeface="Roboto" panose="020B0604020202020204" charset="0"/>
              </a:rPr>
              <a:t>Better environmental outcomes</a:t>
            </a:r>
          </a:p>
          <a:p>
            <a:pPr marL="457200" indent="-457200">
              <a:buClr>
                <a:srgbClr val="4FC0E9"/>
              </a:buClr>
              <a:buFont typeface="Arial" panose="020B0604020202020204" pitchFamily="34" charset="0"/>
              <a:buChar char="•"/>
            </a:pPr>
            <a:r>
              <a:rPr lang="en-GB" sz="2200" dirty="0" smtClean="0">
                <a:solidFill>
                  <a:schemeClr val="bg1">
                    <a:lumMod val="85000"/>
                  </a:schemeClr>
                </a:solidFill>
                <a:latin typeface="Roboto" panose="020B0604020202020204" charset="0"/>
                <a:ea typeface="Roboto" panose="020B0604020202020204" charset="0"/>
              </a:rPr>
              <a:t>Better performance on SDGs</a:t>
            </a:r>
          </a:p>
          <a:p>
            <a:pPr>
              <a:buClr>
                <a:srgbClr val="4FC0E9"/>
              </a:buClr>
            </a:pPr>
            <a:endParaRPr lang="en-AU" sz="2200" dirty="0">
              <a:solidFill>
                <a:schemeClr val="bg1">
                  <a:lumMod val="85000"/>
                </a:schemeClr>
              </a:solidFill>
            </a:endParaRPr>
          </a:p>
        </p:txBody>
      </p:sp>
      <p:pic>
        <p:nvPicPr>
          <p:cNvPr id="8" name="Picture 7">
            <a:extLst>
              <a:ext uri="{FF2B5EF4-FFF2-40B4-BE49-F238E27FC236}">
                <a16:creationId xmlns:a16="http://schemas.microsoft.com/office/drawing/2014/main" id="{C7356997-12A3-2846-817B-84249A3A1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423" y="5683249"/>
            <a:ext cx="1358393" cy="1212851"/>
          </a:xfrm>
          <a:prstGeom prst="rect">
            <a:avLst/>
          </a:prstGeom>
        </p:spPr>
      </p:pic>
      <p:cxnSp>
        <p:nvCxnSpPr>
          <p:cNvPr id="7" name="Straight Connector 6">
            <a:extLst>
              <a:ext uri="{FF2B5EF4-FFF2-40B4-BE49-F238E27FC236}">
                <a16:creationId xmlns:a16="http://schemas.microsoft.com/office/drawing/2014/main" id="{31C10E81-B859-1D4A-9DFC-694C523388D5}"/>
              </a:ext>
            </a:extLst>
          </p:cNvPr>
          <p:cNvCxnSpPr>
            <a:cxnSpLocks/>
          </p:cNvCxnSpPr>
          <p:nvPr/>
        </p:nvCxnSpPr>
        <p:spPr>
          <a:xfrm flipH="1">
            <a:off x="4417888" y="2520601"/>
            <a:ext cx="3277457"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242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ectangle 2">
            <a:extLst>
              <a:ext uri="{FF2B5EF4-FFF2-40B4-BE49-F238E27FC236}">
                <a16:creationId xmlns:a16="http://schemas.microsoft.com/office/drawing/2014/main" id="{9141F8B1-A503-C04E-9E1D-1CDDBA5228BB}"/>
              </a:ext>
            </a:extLst>
          </p:cNvPr>
          <p:cNvSpPr/>
          <p:nvPr/>
        </p:nvSpPr>
        <p:spPr>
          <a:xfrm>
            <a:off x="0" y="0"/>
            <a:ext cx="12192000" cy="6858000"/>
          </a:xfrm>
          <a:prstGeom prst="rect">
            <a:avLst/>
          </a:prstGeom>
          <a:solidFill>
            <a:srgbClr val="181E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Shape 124"/>
          <p:cNvPicPr preferRelativeResize="0"/>
          <p:nvPr/>
        </p:nvPicPr>
        <p:blipFill rotWithShape="1">
          <a:blip r:embed="rId3">
            <a:alphaModFix amt="27000"/>
          </a:blip>
          <a:srcRect b="7834"/>
          <a:stretch/>
        </p:blipFill>
        <p:spPr>
          <a:xfrm>
            <a:off x="-12101" y="893"/>
            <a:ext cx="12204101" cy="6856213"/>
          </a:xfrm>
          <a:prstGeom prst="rect">
            <a:avLst/>
          </a:prstGeom>
          <a:noFill/>
          <a:ln>
            <a:noFill/>
          </a:ln>
        </p:spPr>
      </p:pic>
      <p:sp>
        <p:nvSpPr>
          <p:cNvPr id="127" name="Shape 127"/>
          <p:cNvSpPr txBox="1"/>
          <p:nvPr/>
        </p:nvSpPr>
        <p:spPr>
          <a:xfrm>
            <a:off x="3495773" y="971348"/>
            <a:ext cx="5188352" cy="1360681"/>
          </a:xfrm>
          <a:prstGeom prst="rect">
            <a:avLst/>
          </a:prstGeom>
          <a:noFill/>
          <a:ln>
            <a:noFill/>
          </a:ln>
        </p:spPr>
        <p:txBody>
          <a:bodyPr spcFirstLastPara="1" wrap="square" lIns="121869" tIns="121869" rIns="121869" bIns="121869" anchor="t" anchorCtr="0">
            <a:noAutofit/>
          </a:bodyPr>
          <a:lstStyle/>
          <a:p>
            <a:pPr algn="ctr">
              <a:buClr>
                <a:srgbClr val="FFFFFF"/>
              </a:buClr>
              <a:buSzPts val="3600"/>
            </a:pPr>
            <a:r>
              <a:rPr lang="en-AU" sz="2800" b="1" dirty="0">
                <a:solidFill>
                  <a:schemeClr val="bg1"/>
                </a:solidFill>
                <a:latin typeface="Arial Black" panose="020B0604020202020204" pitchFamily="34" charset="0"/>
                <a:ea typeface="Roboto"/>
                <a:cs typeface="Arial Black" panose="020B0604020202020204" pitchFamily="34" charset="0"/>
                <a:sym typeface="Roboto"/>
              </a:rPr>
              <a:t>POSITIVE PEACE – </a:t>
            </a:r>
            <a:r>
              <a:rPr lang="en" sz="2800" b="1" dirty="0">
                <a:solidFill>
                  <a:schemeClr val="bg1"/>
                </a:solidFill>
                <a:latin typeface="Arial Black" panose="020B0604020202020204" pitchFamily="34" charset="0"/>
                <a:ea typeface="Roboto"/>
                <a:cs typeface="Arial Black" panose="020B0604020202020204" pitchFamily="34" charset="0"/>
                <a:sym typeface="Roboto"/>
              </a:rPr>
              <a:t>PREDICTING ECONOMIC PERFORMANCE</a:t>
            </a:r>
          </a:p>
          <a:p>
            <a:pPr>
              <a:buClr>
                <a:srgbClr val="FFFFFF"/>
              </a:buClr>
              <a:buSzPts val="3600"/>
            </a:pPr>
            <a:endParaRPr sz="2800" b="1" dirty="0">
              <a:solidFill>
                <a:srgbClr val="00B0F0"/>
              </a:solidFill>
              <a:latin typeface="Roboto"/>
              <a:ea typeface="Roboto"/>
              <a:cs typeface="Roboto"/>
              <a:sym typeface="Roboto"/>
            </a:endParaRPr>
          </a:p>
        </p:txBody>
      </p:sp>
      <p:sp>
        <p:nvSpPr>
          <p:cNvPr id="2" name="TextBox 1"/>
          <p:cNvSpPr txBox="1"/>
          <p:nvPr/>
        </p:nvSpPr>
        <p:spPr>
          <a:xfrm>
            <a:off x="1736085" y="2940591"/>
            <a:ext cx="8641062" cy="2462213"/>
          </a:xfrm>
          <a:prstGeom prst="rect">
            <a:avLst/>
          </a:prstGeom>
          <a:noFill/>
        </p:spPr>
        <p:txBody>
          <a:bodyPr wrap="square" rtlCol="0">
            <a:spAutoFit/>
          </a:bodyPr>
          <a:lstStyle/>
          <a:p>
            <a:pPr marL="457200" indent="-457200">
              <a:buClr>
                <a:srgbClr val="4FC0E9"/>
              </a:buClr>
              <a:buFont typeface="Arial" panose="020B0604020202020204" pitchFamily="34" charset="0"/>
              <a:buChar char="•"/>
            </a:pPr>
            <a:r>
              <a:rPr lang="en-GB" sz="2200" dirty="0">
                <a:solidFill>
                  <a:schemeClr val="bg1">
                    <a:lumMod val="85000"/>
                  </a:schemeClr>
                </a:solidFill>
                <a:latin typeface="Roboto" panose="020B0604020202020204" charset="0"/>
                <a:ea typeface="Roboto" panose="020B0604020202020204" charset="0"/>
              </a:rPr>
              <a:t>Countries that improve in Positive Peace since 1996 have 2% higher GDP growth than countries that deteriorate in Positive Peace</a:t>
            </a:r>
            <a:endParaRPr lang="en-GB" sz="2200" dirty="0">
              <a:solidFill>
                <a:schemeClr val="bg1">
                  <a:lumMod val="85000"/>
                </a:schemeClr>
              </a:solidFill>
              <a:latin typeface="Roboto" panose="020B0604020202020204" charset="0"/>
              <a:ea typeface="Roboto" panose="020B0604020202020204" charset="0"/>
              <a:cs typeface="Arial" panose="020B0604020202020204" pitchFamily="34" charset="0"/>
            </a:endParaRPr>
          </a:p>
          <a:p>
            <a:pPr marL="457200" indent="-457200">
              <a:buClr>
                <a:srgbClr val="4FC0E9"/>
              </a:buClr>
              <a:buFont typeface="Arial" panose="020B0604020202020204" pitchFamily="34" charset="0"/>
              <a:buChar char="•"/>
            </a:pPr>
            <a:endParaRPr lang="en-GB" sz="2200" dirty="0">
              <a:solidFill>
                <a:schemeClr val="bg1">
                  <a:lumMod val="85000"/>
                </a:schemeClr>
              </a:solidFill>
              <a:latin typeface="Roboto" panose="020B0604020202020204" charset="0"/>
              <a:ea typeface="Roboto" panose="020B0604020202020204" charset="0"/>
              <a:cs typeface="Arial" panose="020B0604020202020204" pitchFamily="34" charset="0"/>
            </a:endParaRPr>
          </a:p>
          <a:p>
            <a:pPr marL="457200" indent="-457200">
              <a:buClr>
                <a:srgbClr val="4FC0E9"/>
              </a:buClr>
              <a:buFont typeface="Arial" panose="020B0604020202020204" pitchFamily="34" charset="0"/>
              <a:buChar char="•"/>
            </a:pPr>
            <a:r>
              <a:rPr lang="en-GB" sz="2200" dirty="0">
                <a:solidFill>
                  <a:schemeClr val="bg1">
                    <a:lumMod val="85000"/>
                  </a:schemeClr>
                </a:solidFill>
                <a:latin typeface="Roboto" panose="020B0604020202020204" charset="0"/>
                <a:ea typeface="Roboto" panose="020B0604020202020204" charset="0"/>
              </a:rPr>
              <a:t>Every 1% improvement in Positive Peace is associated with 2.9% per cent growth in real GDP per capita from 2005 to 2016.</a:t>
            </a:r>
            <a:endParaRPr lang="en-GB" sz="2200" dirty="0">
              <a:solidFill>
                <a:schemeClr val="bg1">
                  <a:lumMod val="85000"/>
                </a:schemeClr>
              </a:solidFill>
              <a:latin typeface="Arial" panose="020B0604020202020204" pitchFamily="34" charset="0"/>
              <a:cs typeface="Arial" panose="020B0604020202020204" pitchFamily="34" charset="0"/>
            </a:endParaRPr>
          </a:p>
          <a:p>
            <a:pPr marL="171450" indent="-171450">
              <a:buClr>
                <a:srgbClr val="4FC0E9"/>
              </a:buClr>
              <a:buFont typeface="Arial" panose="020B0604020202020204" pitchFamily="34" charset="0"/>
              <a:buChar char="•"/>
            </a:pPr>
            <a:endParaRPr lang="en-AU" sz="2200" dirty="0">
              <a:solidFill>
                <a:schemeClr val="bg1">
                  <a:lumMod val="85000"/>
                </a:schemeClr>
              </a:solidFill>
            </a:endParaRPr>
          </a:p>
        </p:txBody>
      </p:sp>
      <p:pic>
        <p:nvPicPr>
          <p:cNvPr id="8" name="Picture 7">
            <a:extLst>
              <a:ext uri="{FF2B5EF4-FFF2-40B4-BE49-F238E27FC236}">
                <a16:creationId xmlns:a16="http://schemas.microsoft.com/office/drawing/2014/main" id="{C7356997-12A3-2846-817B-84249A3A1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423" y="5683249"/>
            <a:ext cx="1358393" cy="1212851"/>
          </a:xfrm>
          <a:prstGeom prst="rect">
            <a:avLst/>
          </a:prstGeom>
        </p:spPr>
      </p:pic>
      <p:cxnSp>
        <p:nvCxnSpPr>
          <p:cNvPr id="7" name="Straight Connector 6">
            <a:extLst>
              <a:ext uri="{FF2B5EF4-FFF2-40B4-BE49-F238E27FC236}">
                <a16:creationId xmlns:a16="http://schemas.microsoft.com/office/drawing/2014/main" id="{31C10E81-B859-1D4A-9DFC-694C523388D5}"/>
              </a:ext>
            </a:extLst>
          </p:cNvPr>
          <p:cNvCxnSpPr>
            <a:cxnSpLocks/>
          </p:cNvCxnSpPr>
          <p:nvPr/>
        </p:nvCxnSpPr>
        <p:spPr>
          <a:xfrm flipH="1">
            <a:off x="4417888" y="2520601"/>
            <a:ext cx="3277457"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427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6" name="Title 1"/>
          <p:cNvSpPr txBox="1">
            <a:spLocks/>
          </p:cNvSpPr>
          <p:nvPr/>
        </p:nvSpPr>
        <p:spPr>
          <a:xfrm>
            <a:off x="273501" y="944692"/>
            <a:ext cx="10421217" cy="436565"/>
          </a:xfrm>
          <a:prstGeom prst="rect">
            <a:avLst/>
          </a:prstGeom>
        </p:spPr>
        <p:txBody>
          <a:bodyPr>
            <a:normAutofit fontScale="92500" lnSpcReduction="20000"/>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r>
              <a:rPr lang="en-AU" sz="3200" b="1" dirty="0">
                <a:latin typeface="Arial Black" panose="020B0604020202020204" pitchFamily="34" charset="0"/>
                <a:ea typeface="Roboto" panose="020B0604020202020204" charset="0"/>
                <a:cs typeface="Arial Black" panose="020B0604020202020204" pitchFamily="34" charset="0"/>
              </a:rPr>
              <a:t>FALLS IN POSITIVE PEACE PRECEDE VIOLENCE </a:t>
            </a:r>
          </a:p>
        </p:txBody>
      </p:sp>
      <p:pic>
        <p:nvPicPr>
          <p:cNvPr id="9" name="Picture 8"/>
          <p:cNvPicPr>
            <a:picLocks noChangeAspect="1"/>
          </p:cNvPicPr>
          <p:nvPr/>
        </p:nvPicPr>
        <p:blipFill>
          <a:blip r:embed="rId3"/>
          <a:stretch>
            <a:fillRect/>
          </a:stretch>
        </p:blipFill>
        <p:spPr>
          <a:xfrm>
            <a:off x="2736146" y="2120188"/>
            <a:ext cx="5495925" cy="4416926"/>
          </a:xfrm>
          <a:prstGeom prst="rect">
            <a:avLst/>
          </a:prstGeom>
          <a:ln>
            <a:noFill/>
          </a:ln>
        </p:spPr>
      </p:pic>
      <p:sp>
        <p:nvSpPr>
          <p:cNvPr id="10" name="Rectangle 9"/>
          <p:cNvSpPr/>
          <p:nvPr/>
        </p:nvSpPr>
        <p:spPr>
          <a:xfrm>
            <a:off x="273500" y="1283123"/>
            <a:ext cx="11324333" cy="646331"/>
          </a:xfrm>
          <a:prstGeom prst="rect">
            <a:avLst/>
          </a:prstGeom>
        </p:spPr>
        <p:txBody>
          <a:bodyPr wrap="square">
            <a:spAutoFit/>
          </a:bodyPr>
          <a:lstStyle/>
          <a:p>
            <a:r>
              <a:rPr lang="en-AU" i="1" dirty="0">
                <a:solidFill>
                  <a:schemeClr val="bg2">
                    <a:lumMod val="25000"/>
                  </a:schemeClr>
                </a:solidFill>
                <a:latin typeface="Arial" panose="020B0604020202020204" pitchFamily="34" charset="0"/>
                <a:ea typeface="Roboto" panose="020B0604020202020204" charset="0"/>
                <a:cs typeface="Arial" panose="020B0604020202020204" pitchFamily="34" charset="0"/>
              </a:rPr>
              <a:t>Deteriorations in Group Grievances, Control of Corruption and Freedom of the Press are common leading indicators of conflict onset. </a:t>
            </a:r>
          </a:p>
        </p:txBody>
      </p:sp>
    </p:spTree>
    <p:extLst>
      <p:ext uri="{BB962C8B-B14F-4D97-AF65-F5344CB8AC3E}">
        <p14:creationId xmlns:p14="http://schemas.microsoft.com/office/powerpoint/2010/main" val="4114413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6" name="Title 1"/>
          <p:cNvSpPr txBox="1">
            <a:spLocks/>
          </p:cNvSpPr>
          <p:nvPr/>
        </p:nvSpPr>
        <p:spPr>
          <a:xfrm>
            <a:off x="266009" y="915821"/>
            <a:ext cx="10510125" cy="455780"/>
          </a:xfrm>
          <a:prstGeom prst="rect">
            <a:avLst/>
          </a:prstGeom>
        </p:spPr>
        <p:txBody>
          <a:bodyPr>
            <a:normAutofit fontScale="85000" lnSpcReduction="10000"/>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r>
              <a:rPr lang="en-AU" sz="3200" b="1" dirty="0">
                <a:latin typeface="Arial Black" panose="020B0604020202020204" pitchFamily="34" charset="0"/>
                <a:ea typeface="Roboto" panose="020B0604020202020204" charset="0"/>
                <a:cs typeface="Arial Black" panose="020B0604020202020204" pitchFamily="34" charset="0"/>
              </a:rPr>
              <a:t>GAINS IN POSITIVE PEACE PRECEDE GAINS IN PEACE </a:t>
            </a:r>
          </a:p>
        </p:txBody>
      </p:sp>
      <p:pic>
        <p:nvPicPr>
          <p:cNvPr id="9" name="Picture 8"/>
          <p:cNvPicPr>
            <a:picLocks noChangeAspect="1"/>
          </p:cNvPicPr>
          <p:nvPr/>
        </p:nvPicPr>
        <p:blipFill>
          <a:blip r:embed="rId3"/>
          <a:stretch>
            <a:fillRect/>
          </a:stretch>
        </p:blipFill>
        <p:spPr>
          <a:xfrm>
            <a:off x="3123972" y="2125585"/>
            <a:ext cx="5178425" cy="4287179"/>
          </a:xfrm>
          <a:prstGeom prst="rect">
            <a:avLst/>
          </a:prstGeom>
          <a:ln>
            <a:noFill/>
          </a:ln>
          <a:effectLst/>
        </p:spPr>
      </p:pic>
      <p:sp>
        <p:nvSpPr>
          <p:cNvPr id="10" name="Rectangle 9"/>
          <p:cNvSpPr/>
          <p:nvPr/>
        </p:nvSpPr>
        <p:spPr>
          <a:xfrm>
            <a:off x="266009" y="1248490"/>
            <a:ext cx="9571812" cy="646331"/>
          </a:xfrm>
          <a:prstGeom prst="rect">
            <a:avLst/>
          </a:prstGeom>
        </p:spPr>
        <p:txBody>
          <a:bodyPr wrap="square">
            <a:spAutoFit/>
          </a:bodyPr>
          <a:lstStyle/>
          <a:p>
            <a:r>
              <a:rPr lang="en-AU" i="1" dirty="0">
                <a:solidFill>
                  <a:schemeClr val="bg2">
                    <a:lumMod val="25000"/>
                  </a:schemeClr>
                </a:solidFill>
                <a:latin typeface="Arial" panose="020B0604020202020204" pitchFamily="34" charset="0"/>
                <a:ea typeface="Roboto" panose="020B0604020202020204" charset="0"/>
                <a:cs typeface="Arial" panose="020B0604020202020204" pitchFamily="34" charset="0"/>
              </a:rPr>
              <a:t>Improvements in Business Environment, GDP, Mobile Phones are common leading indicators of improvements in peace. </a:t>
            </a:r>
          </a:p>
        </p:txBody>
      </p:sp>
    </p:spTree>
    <p:extLst>
      <p:ext uri="{BB962C8B-B14F-4D97-AF65-F5344CB8AC3E}">
        <p14:creationId xmlns:p14="http://schemas.microsoft.com/office/powerpoint/2010/main" val="2181884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6" name="Rectangle 5"/>
          <p:cNvSpPr/>
          <p:nvPr/>
        </p:nvSpPr>
        <p:spPr>
          <a:xfrm>
            <a:off x="2413548" y="1098585"/>
            <a:ext cx="7364906" cy="230832"/>
          </a:xfrm>
          <a:prstGeom prst="rect">
            <a:avLst/>
          </a:prstGeom>
        </p:spPr>
        <p:txBody>
          <a:bodyPr wrap="square">
            <a:spAutoFit/>
          </a:bodyPr>
          <a:lstStyle/>
          <a:p>
            <a:pPr algn="ctr"/>
            <a:r>
              <a:rPr lang="en-US" sz="900" dirty="0">
                <a:solidFill>
                  <a:srgbClr val="414E5E"/>
                </a:solidFill>
                <a:latin typeface="Roboto" panose="020B0604020202020204" charset="0"/>
                <a:ea typeface="Roboto" panose="020B0604020202020204" charset="0"/>
                <a:cs typeface="Lato Light"/>
              </a:rPr>
              <a:t>.</a:t>
            </a:r>
          </a:p>
        </p:txBody>
      </p:sp>
      <p:pic>
        <p:nvPicPr>
          <p:cNvPr id="9" name="Picture 8"/>
          <p:cNvPicPr>
            <a:picLocks noChangeAspect="1"/>
          </p:cNvPicPr>
          <p:nvPr/>
        </p:nvPicPr>
        <p:blipFill>
          <a:blip r:embed="rId3"/>
          <a:stretch>
            <a:fillRect/>
          </a:stretch>
        </p:blipFill>
        <p:spPr>
          <a:xfrm>
            <a:off x="2413548" y="1760177"/>
            <a:ext cx="6886956" cy="4796448"/>
          </a:xfrm>
          <a:prstGeom prst="rect">
            <a:avLst/>
          </a:prstGeom>
        </p:spPr>
      </p:pic>
      <p:sp>
        <p:nvSpPr>
          <p:cNvPr id="10" name="TextBox 9"/>
          <p:cNvSpPr txBox="1"/>
          <p:nvPr/>
        </p:nvSpPr>
        <p:spPr>
          <a:xfrm>
            <a:off x="2413549" y="1424827"/>
            <a:ext cx="6886956" cy="307777"/>
          </a:xfrm>
          <a:prstGeom prst="rect">
            <a:avLst/>
          </a:prstGeom>
          <a:noFill/>
        </p:spPr>
        <p:txBody>
          <a:bodyPr wrap="square" rtlCol="0">
            <a:spAutoFit/>
          </a:bodyPr>
          <a:lstStyle/>
          <a:p>
            <a:pPr algn="ctr"/>
            <a:r>
              <a:rPr lang="en-AU" sz="1400" b="1" dirty="0">
                <a:solidFill>
                  <a:srgbClr val="2C3744"/>
                </a:solidFill>
              </a:rPr>
              <a:t>INCIDENCE OF SHOCKS BY LEVELS OF POSITIVE PEACE</a:t>
            </a:r>
          </a:p>
        </p:txBody>
      </p:sp>
      <p:sp>
        <p:nvSpPr>
          <p:cNvPr id="11" name="TextBox 10"/>
          <p:cNvSpPr txBox="1"/>
          <p:nvPr/>
        </p:nvSpPr>
        <p:spPr>
          <a:xfrm>
            <a:off x="308523" y="880626"/>
            <a:ext cx="8499058" cy="480131"/>
          </a:xfrm>
          <a:prstGeom prst="rect">
            <a:avLst/>
          </a:prstGeom>
          <a:noFill/>
        </p:spPr>
        <p:txBody>
          <a:bodyPr wrap="none" rtlCol="0">
            <a:spAutoFit/>
          </a:bodyPr>
          <a:lstStyle/>
          <a:p>
            <a:pPr>
              <a:lnSpc>
                <a:spcPct val="90000"/>
              </a:lnSpc>
            </a:pPr>
            <a:r>
              <a:rPr lang="en-US" sz="2800" b="1" dirty="0">
                <a:solidFill>
                  <a:schemeClr val="bg2">
                    <a:lumMod val="25000"/>
                  </a:schemeClr>
                </a:solidFill>
                <a:latin typeface="Arial Black" panose="020B0604020202020204" pitchFamily="34" charset="0"/>
                <a:ea typeface="Roboto" panose="020B0604020202020204" charset="0"/>
                <a:cs typeface="Arial Black" panose="020B0604020202020204" pitchFamily="34" charset="0"/>
              </a:rPr>
              <a:t>POSITIVE PEACE AND INTERNAL SHOCKS</a:t>
            </a:r>
          </a:p>
        </p:txBody>
      </p:sp>
      <p:sp>
        <p:nvSpPr>
          <p:cNvPr id="12" name="Rectangle 11"/>
          <p:cNvSpPr/>
          <p:nvPr/>
        </p:nvSpPr>
        <p:spPr>
          <a:xfrm>
            <a:off x="7278255" y="1953491"/>
            <a:ext cx="863600" cy="765457"/>
          </a:xfrm>
          <a:prstGeom prst="rect">
            <a:avLst/>
          </a:prstGeom>
          <a:solidFill>
            <a:srgbClr val="9E0D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700" dirty="0"/>
              <a:t>2</a:t>
            </a:r>
          </a:p>
        </p:txBody>
      </p:sp>
      <p:sp>
        <p:nvSpPr>
          <p:cNvPr id="13" name="Rectangle 12"/>
          <p:cNvSpPr/>
          <p:nvPr/>
        </p:nvSpPr>
        <p:spPr>
          <a:xfrm>
            <a:off x="7278255" y="3483403"/>
            <a:ext cx="863600" cy="760705"/>
          </a:xfrm>
          <a:prstGeom prst="rect">
            <a:avLst/>
          </a:prstGeom>
          <a:solidFill>
            <a:srgbClr val="B613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700" dirty="0"/>
              <a:t>70</a:t>
            </a:r>
          </a:p>
        </p:txBody>
      </p:sp>
      <p:sp>
        <p:nvSpPr>
          <p:cNvPr id="14" name="Rectangle 13"/>
          <p:cNvSpPr/>
          <p:nvPr/>
        </p:nvSpPr>
        <p:spPr>
          <a:xfrm>
            <a:off x="4641273" y="4244108"/>
            <a:ext cx="872835" cy="762001"/>
          </a:xfrm>
          <a:prstGeom prst="rect">
            <a:avLst/>
          </a:prstGeom>
          <a:solidFill>
            <a:srgbClr val="9E0D1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700" dirty="0"/>
              <a:t>61</a:t>
            </a:r>
          </a:p>
        </p:txBody>
      </p:sp>
      <p:sp>
        <p:nvSpPr>
          <p:cNvPr id="15" name="Rectangle 14"/>
          <p:cNvSpPr/>
          <p:nvPr/>
        </p:nvSpPr>
        <p:spPr>
          <a:xfrm>
            <a:off x="6392025" y="2718948"/>
            <a:ext cx="886230" cy="753925"/>
          </a:xfrm>
          <a:prstGeom prst="rect">
            <a:avLst/>
          </a:prstGeom>
          <a:solidFill>
            <a:srgbClr val="CB18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700" dirty="0"/>
              <a:t>6</a:t>
            </a:r>
          </a:p>
        </p:txBody>
      </p:sp>
    </p:spTree>
    <p:extLst>
      <p:ext uri="{BB962C8B-B14F-4D97-AF65-F5344CB8AC3E}">
        <p14:creationId xmlns:p14="http://schemas.microsoft.com/office/powerpoint/2010/main" val="2200598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graphicFrame>
        <p:nvGraphicFramePr>
          <p:cNvPr id="9" name="Chart 8"/>
          <p:cNvGraphicFramePr>
            <a:graphicFrameLocks/>
          </p:cNvGraphicFramePr>
          <p:nvPr>
            <p:extLst>
              <p:ext uri="{D42A27DB-BD31-4B8C-83A1-F6EECF244321}">
                <p14:modId xmlns:p14="http://schemas.microsoft.com/office/powerpoint/2010/main" val="1491451806"/>
              </p:ext>
            </p:extLst>
          </p:nvPr>
        </p:nvGraphicFramePr>
        <p:xfrm>
          <a:off x="847947" y="1518271"/>
          <a:ext cx="9566053" cy="464122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69029" y="806184"/>
            <a:ext cx="12380171" cy="523220"/>
          </a:xfrm>
          <a:prstGeom prst="rect">
            <a:avLst/>
          </a:prstGeom>
        </p:spPr>
        <p:txBody>
          <a:bodyPr wrap="square">
            <a:spAutoFit/>
          </a:bodyPr>
          <a:lstStyle/>
          <a:p>
            <a:r>
              <a:rPr lang="en-AU" sz="2800" b="1" dirty="0">
                <a:solidFill>
                  <a:srgbClr val="2C3744"/>
                </a:solidFill>
                <a:latin typeface="Arial Black" panose="020B0604020202020204" pitchFamily="34" charset="0"/>
                <a:ea typeface="Roboto" panose="020B0604020202020204" charset="0"/>
                <a:cs typeface="Arial Black" panose="020B0604020202020204" pitchFamily="34" charset="0"/>
              </a:rPr>
              <a:t>PREVELANCE AND NATURE OF RESISTANCE CAMPAIGNS </a:t>
            </a:r>
            <a:endParaRPr lang="en-US" sz="2800" b="1" dirty="0">
              <a:solidFill>
                <a:srgbClr val="2C3744"/>
              </a:solidFill>
              <a:latin typeface="Arial Black" panose="020B0604020202020204" pitchFamily="34" charset="0"/>
              <a:ea typeface="Roboto" panose="020B0604020202020204" charset="0"/>
              <a:cs typeface="Arial Black" panose="020B0604020202020204" pitchFamily="34" charset="0"/>
            </a:endParaRPr>
          </a:p>
        </p:txBody>
      </p:sp>
      <p:sp>
        <p:nvSpPr>
          <p:cNvPr id="11" name="TextBox 10"/>
          <p:cNvSpPr txBox="1"/>
          <p:nvPr/>
        </p:nvSpPr>
        <p:spPr>
          <a:xfrm>
            <a:off x="950084" y="5734363"/>
            <a:ext cx="3797113" cy="246221"/>
          </a:xfrm>
          <a:prstGeom prst="rect">
            <a:avLst/>
          </a:prstGeom>
          <a:noFill/>
        </p:spPr>
        <p:txBody>
          <a:bodyPr wrap="square" rtlCol="0">
            <a:spAutoFit/>
          </a:bodyPr>
          <a:lstStyle/>
          <a:p>
            <a:r>
              <a:rPr lang="en-AU" sz="1000" dirty="0"/>
              <a:t>Source: University of Denver, IEP Calculations</a:t>
            </a:r>
          </a:p>
        </p:txBody>
      </p:sp>
    </p:spTree>
    <p:extLst>
      <p:ext uri="{BB962C8B-B14F-4D97-AF65-F5344CB8AC3E}">
        <p14:creationId xmlns:p14="http://schemas.microsoft.com/office/powerpoint/2010/main" val="2648688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505065" y="2442229"/>
            <a:ext cx="4651136" cy="1496853"/>
          </a:xfrm>
          <a:prstGeom prst="rect">
            <a:avLst/>
          </a:prstGeom>
          <a:noFill/>
          <a:ln>
            <a:noFill/>
          </a:ln>
        </p:spPr>
        <p:txBody>
          <a:bodyPr spcFirstLastPara="1" wrap="square" lIns="121900" tIns="121900" rIns="121900" bIns="121900" anchor="t" anchorCtr="0">
            <a:noAutofit/>
          </a:bodyPr>
          <a:lstStyle/>
          <a:p>
            <a:pPr>
              <a:lnSpc>
                <a:spcPts val="4420"/>
              </a:lnSpc>
              <a:buClr>
                <a:srgbClr val="FFFFFF"/>
              </a:buClr>
              <a:buSzPts val="3600"/>
            </a:pPr>
            <a:r>
              <a:rPr lang="en-AU" sz="4267" b="1" dirty="0">
                <a:solidFill>
                  <a:schemeClr val="bg1"/>
                </a:solidFill>
                <a:latin typeface="Arial Black" panose="020B0604020202020204" pitchFamily="34" charset="0"/>
                <a:ea typeface="Roboto"/>
                <a:cs typeface="Arial Black" panose="020B0604020202020204" pitchFamily="34" charset="0"/>
                <a:sym typeface="Roboto"/>
              </a:rPr>
              <a:t>SPOTLIGHT ON AFRICA</a:t>
            </a:r>
          </a:p>
        </p:txBody>
      </p:sp>
      <p:cxnSp>
        <p:nvCxnSpPr>
          <p:cNvPr id="6" name="Straight Connector 5">
            <a:extLst>
              <a:ext uri="{FF2B5EF4-FFF2-40B4-BE49-F238E27FC236}">
                <a16:creationId xmlns:a16="http://schemas.microsoft.com/office/drawing/2014/main" id="{1A295B38-1AA6-A849-83CD-6989BA499814}"/>
              </a:ext>
            </a:extLst>
          </p:cNvPr>
          <p:cNvCxnSpPr>
            <a:cxnSpLocks/>
          </p:cNvCxnSpPr>
          <p:nvPr/>
        </p:nvCxnSpPr>
        <p:spPr>
          <a:xfrm flipH="1">
            <a:off x="635002" y="3912717"/>
            <a:ext cx="3428998"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332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8" name="Shape 98"/>
          <p:cNvSpPr txBox="1"/>
          <p:nvPr/>
        </p:nvSpPr>
        <p:spPr>
          <a:xfrm>
            <a:off x="238493" y="639660"/>
            <a:ext cx="7685198" cy="657029"/>
          </a:xfrm>
          <a:prstGeom prst="rect">
            <a:avLst/>
          </a:prstGeom>
          <a:noFill/>
          <a:ln>
            <a:noFill/>
          </a:ln>
        </p:spPr>
        <p:txBody>
          <a:bodyPr spcFirstLastPara="1" wrap="square" lIns="121869" tIns="121869" rIns="121869" bIns="121869" anchor="t" anchorCtr="0">
            <a:noAutofit/>
          </a:bodyPr>
          <a:lstStyle/>
          <a:p>
            <a:pPr>
              <a:lnSpc>
                <a:spcPct val="111111"/>
              </a:lnSpc>
              <a:buClr>
                <a:srgbClr val="FFFFFF"/>
              </a:buClr>
              <a:buSzPts val="3600"/>
            </a:pPr>
            <a:endParaRPr sz="3199" b="1" dirty="0">
              <a:solidFill>
                <a:srgbClr val="00B0F0"/>
              </a:solidFill>
              <a:latin typeface="Arial" panose="020B0604020202020204" pitchFamily="34" charset="0"/>
              <a:ea typeface="Roboto"/>
              <a:cs typeface="Arial" panose="020B0604020202020204" pitchFamily="34" charset="0"/>
              <a:sym typeface="Roboto"/>
            </a:endParaRPr>
          </a:p>
        </p:txBody>
      </p:sp>
      <p:sp>
        <p:nvSpPr>
          <p:cNvPr id="3" name="Rectangle 2"/>
          <p:cNvSpPr/>
          <p:nvPr/>
        </p:nvSpPr>
        <p:spPr>
          <a:xfrm>
            <a:off x="3123972" y="3343275"/>
            <a:ext cx="468541" cy="7540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p>
        </p:txBody>
      </p:sp>
      <p:sp>
        <p:nvSpPr>
          <p:cNvPr id="7" name="TextBox 6"/>
          <p:cNvSpPr txBox="1"/>
          <p:nvPr/>
        </p:nvSpPr>
        <p:spPr>
          <a:xfrm>
            <a:off x="1335024" y="3980512"/>
            <a:ext cx="184731" cy="923330"/>
          </a:xfrm>
          <a:prstGeom prst="rect">
            <a:avLst/>
          </a:prstGeom>
          <a:noFill/>
        </p:spPr>
        <p:txBody>
          <a:bodyPr wrap="none" rtlCol="0">
            <a:spAutoFit/>
          </a:bodyPr>
          <a:lstStyle/>
          <a:p>
            <a:endParaRPr lang="en-AU" dirty="0"/>
          </a:p>
          <a:p>
            <a:endParaRPr lang="en-AU" dirty="0"/>
          </a:p>
          <a:p>
            <a:endParaRPr lang="en-AU" dirty="0"/>
          </a:p>
        </p:txBody>
      </p:sp>
      <p:sp>
        <p:nvSpPr>
          <p:cNvPr id="15" name="Shape 98"/>
          <p:cNvSpPr txBox="1"/>
          <p:nvPr/>
        </p:nvSpPr>
        <p:spPr>
          <a:xfrm>
            <a:off x="238493" y="714151"/>
            <a:ext cx="9958722" cy="675582"/>
          </a:xfrm>
          <a:prstGeom prst="rect">
            <a:avLst/>
          </a:prstGeom>
          <a:noFill/>
          <a:ln>
            <a:noFill/>
          </a:ln>
        </p:spPr>
        <p:txBody>
          <a:bodyPr spcFirstLastPara="1" wrap="square" lIns="121869" tIns="121869" rIns="121869" bIns="121869" anchor="t" anchorCtr="0">
            <a:noAutofit/>
          </a:bodyPr>
          <a:lstStyle/>
          <a:p>
            <a:pPr>
              <a:lnSpc>
                <a:spcPct val="111111"/>
              </a:lnSpc>
              <a:buClr>
                <a:srgbClr val="FFFFFF"/>
              </a:buClr>
              <a:buSzPts val="3600"/>
            </a:pPr>
            <a:r>
              <a:rPr lang="en-US" sz="2800" b="1" dirty="0">
                <a:latin typeface="Arial Black" panose="020B0604020202020204" pitchFamily="34" charset="0"/>
                <a:ea typeface="Roboto"/>
                <a:cs typeface="Arial Black" panose="020B0604020202020204" pitchFamily="34" charset="0"/>
                <a:sym typeface="Roboto"/>
              </a:rPr>
              <a:t>ECONOMIC IMPACT OF VIOLENCE AFRICA</a:t>
            </a:r>
          </a:p>
        </p:txBody>
      </p:sp>
      <p:sp>
        <p:nvSpPr>
          <p:cNvPr id="12" name="Rectangle 11"/>
          <p:cNvSpPr/>
          <p:nvPr/>
        </p:nvSpPr>
        <p:spPr>
          <a:xfrm>
            <a:off x="1335024" y="2282439"/>
            <a:ext cx="10113445" cy="2875724"/>
          </a:xfrm>
          <a:prstGeom prst="rect">
            <a:avLst/>
          </a:prstGeom>
        </p:spPr>
        <p:txBody>
          <a:bodyPr wrap="square">
            <a:spAutoFit/>
          </a:bodyPr>
          <a:lstStyle/>
          <a:p>
            <a:pPr marL="186262">
              <a:lnSpc>
                <a:spcPct val="115000"/>
              </a:lnSpc>
              <a:buSzPts val="1400"/>
            </a:pPr>
            <a:r>
              <a:rPr lang="en-AU" sz="3200" b="1" dirty="0">
                <a:solidFill>
                  <a:srgbClr val="00B0F0"/>
                </a:solidFill>
                <a:latin typeface="Arial Black" panose="020B0604020202020204" pitchFamily="34" charset="0"/>
                <a:ea typeface="Roboto"/>
                <a:cs typeface="Arial Black" panose="020B0604020202020204" pitchFamily="34" charset="0"/>
                <a:sym typeface="Roboto"/>
              </a:rPr>
              <a:t>$616 BILLION</a:t>
            </a:r>
          </a:p>
          <a:p>
            <a:pPr marL="186262">
              <a:lnSpc>
                <a:spcPct val="115000"/>
              </a:lnSpc>
              <a:buSzPts val="1400"/>
            </a:pPr>
            <a:r>
              <a:rPr lang="en-AU" sz="3200" b="1" dirty="0">
                <a:latin typeface="Arial" panose="020B0604020202020204" pitchFamily="34" charset="0"/>
                <a:ea typeface="Roboto"/>
                <a:cs typeface="Arial" panose="020B0604020202020204" pitchFamily="34" charset="0"/>
                <a:sym typeface="Roboto"/>
              </a:rPr>
              <a:t>TOTAL ECONOMIC IMPACT OF VIOLENCE, 2017</a:t>
            </a:r>
            <a:endParaRPr lang="en-AU" sz="3200" b="1" dirty="0">
              <a:solidFill>
                <a:srgbClr val="00B0F0"/>
              </a:solidFill>
              <a:latin typeface="Arial" panose="020B0604020202020204" pitchFamily="34" charset="0"/>
              <a:ea typeface="Roboto"/>
              <a:cs typeface="Arial" panose="020B0604020202020204" pitchFamily="34" charset="0"/>
              <a:sym typeface="Roboto"/>
            </a:endParaRPr>
          </a:p>
          <a:p>
            <a:pPr marL="186262">
              <a:lnSpc>
                <a:spcPct val="115000"/>
              </a:lnSpc>
              <a:buSzPts val="1400"/>
            </a:pPr>
            <a:endParaRPr lang="en-AU" sz="3200" b="1" dirty="0">
              <a:solidFill>
                <a:srgbClr val="00B0F0"/>
              </a:solidFill>
              <a:latin typeface="Arial" panose="020B0604020202020204" pitchFamily="34" charset="0"/>
              <a:ea typeface="Roboto"/>
              <a:cs typeface="Arial" panose="020B0604020202020204" pitchFamily="34" charset="0"/>
              <a:sym typeface="Roboto"/>
            </a:endParaRPr>
          </a:p>
          <a:p>
            <a:pPr marL="186262">
              <a:lnSpc>
                <a:spcPct val="115000"/>
              </a:lnSpc>
              <a:buSzPts val="1400"/>
            </a:pPr>
            <a:r>
              <a:rPr lang="en-AU" sz="3200" b="1" dirty="0">
                <a:solidFill>
                  <a:srgbClr val="00B0F0"/>
                </a:solidFill>
                <a:latin typeface="Arial Black" panose="020B0604020202020204" pitchFamily="34" charset="0"/>
                <a:ea typeface="Roboto"/>
                <a:cs typeface="Arial Black" panose="020B0604020202020204" pitchFamily="34" charset="0"/>
                <a:sym typeface="Roboto"/>
              </a:rPr>
              <a:t>21% INCREASE IN IMPACT</a:t>
            </a:r>
          </a:p>
          <a:p>
            <a:pPr marL="186262">
              <a:lnSpc>
                <a:spcPct val="115000"/>
              </a:lnSpc>
              <a:buSzPts val="1400"/>
            </a:pPr>
            <a:r>
              <a:rPr lang="en-AU" sz="3200" b="1" dirty="0">
                <a:latin typeface="Arial" panose="020B0604020202020204" pitchFamily="34" charset="0"/>
                <a:ea typeface="Roboto"/>
                <a:cs typeface="Arial" panose="020B0604020202020204" pitchFamily="34" charset="0"/>
                <a:sym typeface="Roboto"/>
              </a:rPr>
              <a:t>SINCE 2007</a:t>
            </a:r>
          </a:p>
        </p:txBody>
      </p:sp>
    </p:spTree>
    <p:extLst>
      <p:ext uri="{BB962C8B-B14F-4D97-AF65-F5344CB8AC3E}">
        <p14:creationId xmlns:p14="http://schemas.microsoft.com/office/powerpoint/2010/main" val="3788528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66" name="TextBox 165"/>
          <p:cNvSpPr txBox="1"/>
          <p:nvPr/>
        </p:nvSpPr>
        <p:spPr>
          <a:xfrm>
            <a:off x="2573311" y="1760177"/>
            <a:ext cx="550661" cy="230832"/>
          </a:xfrm>
          <a:prstGeom prst="rect">
            <a:avLst/>
          </a:prstGeom>
          <a:noFill/>
          <a:ln>
            <a:noFill/>
          </a:ln>
        </p:spPr>
        <p:txBody>
          <a:bodyPr wrap="square" rtlCol="0">
            <a:spAutoFit/>
          </a:bodyPr>
          <a:lstStyle/>
          <a:p>
            <a:r>
              <a:rPr lang="en-US" sz="900" b="1" dirty="0">
                <a:solidFill>
                  <a:schemeClr val="bg1"/>
                </a:solidFill>
                <a:latin typeface="Arial Black" charset="0"/>
                <a:ea typeface="Arial Black" charset="0"/>
                <a:cs typeface="Arial Black" charset="0"/>
              </a:rPr>
              <a:t>163</a:t>
            </a:r>
          </a:p>
        </p:txBody>
      </p:sp>
      <p:sp>
        <p:nvSpPr>
          <p:cNvPr id="3" name="Rectangle 2"/>
          <p:cNvSpPr/>
          <p:nvPr/>
        </p:nvSpPr>
        <p:spPr>
          <a:xfrm>
            <a:off x="3123972" y="3343275"/>
            <a:ext cx="468541" cy="7540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900"/>
          </a:p>
        </p:txBody>
      </p:sp>
      <p:sp>
        <p:nvSpPr>
          <p:cNvPr id="7" name="TextBox 6"/>
          <p:cNvSpPr txBox="1"/>
          <p:nvPr/>
        </p:nvSpPr>
        <p:spPr>
          <a:xfrm>
            <a:off x="1956816" y="2596896"/>
            <a:ext cx="184731" cy="923330"/>
          </a:xfrm>
          <a:prstGeom prst="rect">
            <a:avLst/>
          </a:prstGeom>
          <a:noFill/>
        </p:spPr>
        <p:txBody>
          <a:bodyPr wrap="none" rtlCol="0">
            <a:spAutoFit/>
          </a:bodyPr>
          <a:lstStyle/>
          <a:p>
            <a:endParaRPr lang="en-AU" dirty="0"/>
          </a:p>
          <a:p>
            <a:endParaRPr lang="en-AU" dirty="0"/>
          </a:p>
          <a:p>
            <a:endParaRPr lang="en-AU" dirty="0"/>
          </a:p>
        </p:txBody>
      </p:sp>
      <p:sp>
        <p:nvSpPr>
          <p:cNvPr id="4" name="Rectangle 2"/>
          <p:cNvSpPr>
            <a:spLocks noChangeArrowheads="1"/>
          </p:cNvSpPr>
          <p:nvPr/>
        </p:nvSpPr>
        <p:spPr bwMode="auto">
          <a:xfrm>
            <a:off x="290486" y="811180"/>
            <a:ext cx="10135615" cy="54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11111"/>
              </a:lnSpc>
              <a:buClr>
                <a:srgbClr val="FFFFFF"/>
              </a:buClr>
              <a:buSzPts val="3600"/>
            </a:pPr>
            <a:r>
              <a:rPr lang="en-US" sz="2800" b="1" dirty="0">
                <a:latin typeface="Arial Black" panose="020B0604020202020204" pitchFamily="34" charset="0"/>
                <a:ea typeface="Roboto" panose="020B0604020202020204"/>
                <a:cs typeface="Arial Black" panose="020B0604020202020204" pitchFamily="34" charset="0"/>
                <a:sym typeface="Roboto"/>
              </a:rPr>
              <a:t>ECONOMIC IMPACT OF VIOLENCE AFRICA</a:t>
            </a:r>
          </a:p>
        </p:txBody>
      </p:sp>
      <p:graphicFrame>
        <p:nvGraphicFramePr>
          <p:cNvPr id="12" name="Chart 11"/>
          <p:cNvGraphicFramePr>
            <a:graphicFrameLocks/>
          </p:cNvGraphicFramePr>
          <p:nvPr>
            <p:extLst>
              <p:ext uri="{D42A27DB-BD31-4B8C-83A1-F6EECF244321}">
                <p14:modId xmlns:p14="http://schemas.microsoft.com/office/powerpoint/2010/main" val="1914155158"/>
              </p:ext>
            </p:extLst>
          </p:nvPr>
        </p:nvGraphicFramePr>
        <p:xfrm>
          <a:off x="1192546" y="1549399"/>
          <a:ext cx="10058401" cy="5338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678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842663" y="1745159"/>
            <a:ext cx="10271651" cy="3583214"/>
          </a:xfrm>
          <a:prstGeom prst="rect">
            <a:avLst/>
          </a:prstGeom>
          <a:noFill/>
          <a:ln>
            <a:noFill/>
          </a:ln>
        </p:spPr>
        <p:txBody>
          <a:bodyPr spcFirstLastPara="1" wrap="square" lIns="121900" tIns="121900" rIns="121900" bIns="121900" anchor="t" anchorCtr="0">
            <a:noAutofit/>
          </a:bodyPr>
          <a:lstStyle/>
          <a:p>
            <a:pPr marL="186262">
              <a:lnSpc>
                <a:spcPct val="115000"/>
              </a:lnSpc>
              <a:buSzPts val="1400"/>
            </a:pPr>
            <a:r>
              <a:rPr lang="en-AU" sz="3733" b="1" dirty="0">
                <a:solidFill>
                  <a:srgbClr val="181E28"/>
                </a:solidFill>
                <a:latin typeface="Arial" panose="020B0604020202020204" pitchFamily="34" charset="0"/>
                <a:ea typeface="Roboto"/>
                <a:cs typeface="Arial" panose="020B0604020202020204" pitchFamily="34" charset="0"/>
                <a:sym typeface="Roboto"/>
              </a:rPr>
              <a:t>GLOBAL ECONOMIC IMPACT OF VIOLENCE WAS </a:t>
            </a:r>
            <a:r>
              <a:rPr lang="en-AU" sz="3733" b="1" dirty="0">
                <a:solidFill>
                  <a:srgbClr val="00B0F0"/>
                </a:solidFill>
                <a:latin typeface="Arial Black" panose="020B0604020202020204" pitchFamily="34" charset="0"/>
                <a:ea typeface="Roboto"/>
                <a:cs typeface="Arial Black" panose="020B0604020202020204" pitchFamily="34" charset="0"/>
                <a:sym typeface="Roboto"/>
              </a:rPr>
              <a:t>$14.76 TRILLION (PPP)</a:t>
            </a:r>
            <a:r>
              <a:rPr lang="en-AU" sz="3733" b="1" dirty="0">
                <a:solidFill>
                  <a:srgbClr val="181E28"/>
                </a:solidFill>
                <a:latin typeface="Arial" panose="020B0604020202020204" pitchFamily="34" charset="0"/>
                <a:ea typeface="Roboto"/>
                <a:cs typeface="Arial" panose="020B0604020202020204" pitchFamily="34" charset="0"/>
                <a:sym typeface="Roboto"/>
              </a:rPr>
              <a:t> IN 2017.</a:t>
            </a:r>
          </a:p>
          <a:p>
            <a:pPr marL="186262">
              <a:lnSpc>
                <a:spcPct val="115000"/>
              </a:lnSpc>
              <a:buSzPts val="1400"/>
            </a:pPr>
            <a:endParaRPr lang="en-AU" sz="3733" b="1" dirty="0">
              <a:solidFill>
                <a:srgbClr val="181E28"/>
              </a:solidFill>
              <a:latin typeface="Arial" panose="020B0604020202020204" pitchFamily="34" charset="0"/>
              <a:ea typeface="Roboto"/>
              <a:cs typeface="Arial" panose="020B0604020202020204" pitchFamily="34" charset="0"/>
              <a:sym typeface="Roboto"/>
            </a:endParaRPr>
          </a:p>
          <a:p>
            <a:pPr marL="186262">
              <a:lnSpc>
                <a:spcPct val="115000"/>
              </a:lnSpc>
              <a:buSzPts val="1400"/>
            </a:pPr>
            <a:r>
              <a:rPr lang="en-AU" sz="3733" b="1" dirty="0">
                <a:solidFill>
                  <a:srgbClr val="181E28"/>
                </a:solidFill>
                <a:latin typeface="Arial" panose="020B0604020202020204" pitchFamily="34" charset="0"/>
                <a:ea typeface="Roboto"/>
                <a:cs typeface="Arial" panose="020B0604020202020204" pitchFamily="34" charset="0"/>
                <a:sym typeface="Roboto"/>
              </a:rPr>
              <a:t>EQUIVALENT TO </a:t>
            </a:r>
            <a:r>
              <a:rPr lang="en-AU" sz="3733" b="1" dirty="0">
                <a:solidFill>
                  <a:srgbClr val="00B0F0"/>
                </a:solidFill>
                <a:latin typeface="Arial Black" panose="020B0604020202020204" pitchFamily="34" charset="0"/>
                <a:ea typeface="Roboto"/>
                <a:cs typeface="Arial Black" panose="020B0604020202020204" pitchFamily="34" charset="0"/>
                <a:sym typeface="Roboto"/>
              </a:rPr>
              <a:t>12.4% GLOBAL GDP</a:t>
            </a:r>
          </a:p>
        </p:txBody>
      </p:sp>
    </p:spTree>
    <p:extLst>
      <p:ext uri="{BB962C8B-B14F-4D97-AF65-F5344CB8AC3E}">
        <p14:creationId xmlns:p14="http://schemas.microsoft.com/office/powerpoint/2010/main" val="2040152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36967" y="638933"/>
            <a:ext cx="7687200" cy="657200"/>
          </a:xfrm>
          <a:prstGeom prst="rect">
            <a:avLst/>
          </a:prstGeom>
          <a:noFill/>
          <a:ln>
            <a:noFill/>
          </a:ln>
        </p:spPr>
        <p:txBody>
          <a:bodyPr spcFirstLastPara="1" wrap="square" lIns="121900" tIns="121900" rIns="121900" bIns="121900" anchor="t" anchorCtr="0">
            <a:noAutofit/>
          </a:bodyPr>
          <a:lstStyle/>
          <a:p>
            <a:pPr>
              <a:lnSpc>
                <a:spcPct val="111111"/>
              </a:lnSpc>
              <a:buClr>
                <a:srgbClr val="FFFFFF"/>
              </a:buClr>
              <a:buSzPts val="3600"/>
            </a:pPr>
            <a:endParaRPr sz="3200" b="1" dirty="0">
              <a:solidFill>
                <a:srgbClr val="00B0F0"/>
              </a:solidFill>
              <a:latin typeface="Roboto"/>
              <a:ea typeface="Roboto"/>
              <a:cs typeface="Roboto"/>
              <a:sym typeface="Roboto"/>
            </a:endParaRPr>
          </a:p>
        </p:txBody>
      </p:sp>
      <p:sp>
        <p:nvSpPr>
          <p:cNvPr id="107" name="Shape 107"/>
          <p:cNvSpPr txBox="1"/>
          <p:nvPr/>
        </p:nvSpPr>
        <p:spPr>
          <a:xfrm>
            <a:off x="703767" y="1770105"/>
            <a:ext cx="6753600" cy="4088000"/>
          </a:xfrm>
          <a:prstGeom prst="rect">
            <a:avLst/>
          </a:prstGeom>
          <a:noFill/>
          <a:ln>
            <a:noFill/>
          </a:ln>
        </p:spPr>
        <p:txBody>
          <a:bodyPr spcFirstLastPara="1" wrap="square" lIns="121900" tIns="121900" rIns="121900" bIns="121900" anchor="t" anchorCtr="0">
            <a:noAutofit/>
          </a:bodyPr>
          <a:lstStyle/>
          <a:p>
            <a:pPr marL="567252" indent="-380990">
              <a:lnSpc>
                <a:spcPct val="115000"/>
              </a:lnSpc>
              <a:buSzPts val="1400"/>
              <a:buFont typeface="Arial" panose="020B0604020202020204" pitchFamily="34" charset="0"/>
              <a:buChar char="•"/>
            </a:pPr>
            <a:endParaRPr sz="2400" dirty="0">
              <a:latin typeface="Roboto"/>
              <a:ea typeface="Roboto"/>
              <a:cs typeface="Roboto"/>
              <a:sym typeface="Roboto"/>
            </a:endParaRPr>
          </a:p>
        </p:txBody>
      </p:sp>
      <p:sp>
        <p:nvSpPr>
          <p:cNvPr id="6" name="Shape 106"/>
          <p:cNvSpPr txBox="1"/>
          <p:nvPr/>
        </p:nvSpPr>
        <p:spPr>
          <a:xfrm>
            <a:off x="236967" y="744395"/>
            <a:ext cx="9551468" cy="657200"/>
          </a:xfrm>
          <a:prstGeom prst="rect">
            <a:avLst/>
          </a:prstGeom>
          <a:noFill/>
          <a:ln>
            <a:noFill/>
          </a:ln>
        </p:spPr>
        <p:txBody>
          <a:bodyPr spcFirstLastPara="1" wrap="square" lIns="121900" tIns="121900" rIns="121900" bIns="121900" anchor="t" anchorCtr="0">
            <a:noAutofit/>
          </a:bodyPr>
          <a:lstStyle/>
          <a:p>
            <a:pPr>
              <a:lnSpc>
                <a:spcPct val="111111"/>
              </a:lnSpc>
              <a:buClr>
                <a:srgbClr val="FFFFFF"/>
              </a:buClr>
              <a:buSzPts val="3600"/>
            </a:pPr>
            <a:r>
              <a:rPr lang="en" sz="2800" b="1" dirty="0">
                <a:solidFill>
                  <a:srgbClr val="181E28"/>
                </a:solidFill>
                <a:latin typeface="Arial Black" panose="020B0604020202020204" pitchFamily="34" charset="0"/>
                <a:ea typeface="Roboto"/>
                <a:cs typeface="Arial Black" panose="020B0604020202020204" pitchFamily="34" charset="0"/>
                <a:sym typeface="Roboto"/>
              </a:rPr>
              <a:t>IMPACT OF TERRORISM IN AFRICA</a:t>
            </a:r>
          </a:p>
        </p:txBody>
      </p:sp>
      <p:pic>
        <p:nvPicPr>
          <p:cNvPr id="7" name="Picture 6"/>
          <p:cNvPicPr/>
          <p:nvPr/>
        </p:nvPicPr>
        <p:blipFill rotWithShape="1">
          <a:blip r:embed="rId3"/>
          <a:srcRect l="-684" t="4940" r="684" b="49214"/>
          <a:stretch/>
        </p:blipFill>
        <p:spPr>
          <a:xfrm>
            <a:off x="371475" y="1905009"/>
            <a:ext cx="10936696" cy="3818191"/>
          </a:xfrm>
          <a:prstGeom prst="rect">
            <a:avLst/>
          </a:prstGeom>
        </p:spPr>
      </p:pic>
    </p:spTree>
    <p:extLst>
      <p:ext uri="{BB962C8B-B14F-4D97-AF65-F5344CB8AC3E}">
        <p14:creationId xmlns:p14="http://schemas.microsoft.com/office/powerpoint/2010/main" val="3754798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42187" y="710417"/>
            <a:ext cx="11086213" cy="568300"/>
          </a:xfrm>
          <a:prstGeom prst="rect">
            <a:avLst/>
          </a:prstGeom>
          <a:noFill/>
          <a:ln>
            <a:noFill/>
          </a:ln>
        </p:spPr>
        <p:txBody>
          <a:bodyPr spcFirstLastPara="1" wrap="square" lIns="121900" tIns="121900" rIns="121900" bIns="121900" anchor="t" anchorCtr="0">
            <a:noAutofit/>
          </a:bodyPr>
          <a:lstStyle/>
          <a:p>
            <a:pPr>
              <a:lnSpc>
                <a:spcPct val="111111"/>
              </a:lnSpc>
              <a:buClr>
                <a:srgbClr val="FFFFFF"/>
              </a:buClr>
              <a:buSzPts val="3600"/>
            </a:pPr>
            <a:r>
              <a:rPr lang="en-AU" sz="2800" b="1" dirty="0">
                <a:solidFill>
                  <a:srgbClr val="181E28"/>
                </a:solidFill>
                <a:latin typeface="Arial Black" panose="020B0604020202020204" pitchFamily="34" charset="0"/>
                <a:ea typeface="Roboto"/>
                <a:cs typeface="Arial Black" panose="020B0604020202020204" pitchFamily="34" charset="0"/>
                <a:sym typeface="Roboto"/>
              </a:rPr>
              <a:t>ECONOMIC IMPACT OF TERRORISM IN AFRICA </a:t>
            </a:r>
            <a:endParaRPr lang="en-AU" sz="2800" b="1" dirty="0">
              <a:solidFill>
                <a:srgbClr val="00B0F0"/>
              </a:solidFill>
              <a:latin typeface="Arial Black" panose="020B0604020202020204" pitchFamily="34" charset="0"/>
              <a:ea typeface="Roboto"/>
              <a:cs typeface="Arial Black" panose="020B0604020202020204" pitchFamily="34" charset="0"/>
              <a:sym typeface="Roboto"/>
            </a:endParaRPr>
          </a:p>
          <a:p>
            <a:pPr lvl="0">
              <a:lnSpc>
                <a:spcPct val="111111"/>
              </a:lnSpc>
              <a:buClr>
                <a:srgbClr val="FFFFFF"/>
              </a:buClr>
              <a:buSzPts val="3600"/>
            </a:pPr>
            <a:endParaRPr lang="en-AU" sz="2800"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5" name="Shape 107"/>
          <p:cNvSpPr txBox="1"/>
          <p:nvPr/>
        </p:nvSpPr>
        <p:spPr>
          <a:xfrm>
            <a:off x="1698180" y="1998676"/>
            <a:ext cx="8666656" cy="4859324"/>
          </a:xfrm>
          <a:prstGeom prst="rect">
            <a:avLst/>
          </a:prstGeom>
          <a:noFill/>
          <a:ln>
            <a:noFill/>
          </a:ln>
        </p:spPr>
        <p:txBody>
          <a:bodyPr spcFirstLastPara="1" wrap="square" lIns="121900" tIns="121900" rIns="121900" bIns="121900" anchor="t" anchorCtr="0">
            <a:noAutofit/>
          </a:bodyPr>
          <a:lstStyle/>
          <a:p>
            <a:pPr marL="186262">
              <a:buSzPts val="1400"/>
            </a:pPr>
            <a:r>
              <a:rPr lang="en-AU" sz="3200" b="1" dirty="0">
                <a:solidFill>
                  <a:srgbClr val="00B0F0"/>
                </a:solidFill>
                <a:latin typeface="Arial Black" panose="020B0604020202020204" pitchFamily="34" charset="0"/>
                <a:ea typeface="Roboto"/>
                <a:cs typeface="Arial Black" panose="020B0604020202020204" pitchFamily="34" charset="0"/>
                <a:sym typeface="Roboto"/>
              </a:rPr>
              <a:t>$119 BILLION</a:t>
            </a:r>
          </a:p>
          <a:p>
            <a:pPr marL="186262">
              <a:buSzPts val="1400"/>
            </a:pPr>
            <a:r>
              <a:rPr lang="en-AU" sz="2400" b="1" dirty="0">
                <a:latin typeface="Arial" panose="020B0604020202020204" pitchFamily="34" charset="0"/>
                <a:ea typeface="Roboto"/>
                <a:cs typeface="Arial" panose="020B0604020202020204" pitchFamily="34" charset="0"/>
                <a:sym typeface="Roboto"/>
              </a:rPr>
              <a:t>Total cost 2007-2016</a:t>
            </a:r>
          </a:p>
          <a:p>
            <a:pPr marL="186262">
              <a:buSzPts val="1400"/>
            </a:pPr>
            <a:endParaRPr lang="en-AU" sz="3200" b="1" dirty="0">
              <a:solidFill>
                <a:srgbClr val="00B0F0"/>
              </a:solidFill>
              <a:latin typeface="Arial" panose="020B0604020202020204" pitchFamily="34" charset="0"/>
              <a:ea typeface="Roboto"/>
              <a:cs typeface="Arial" panose="020B0604020202020204" pitchFamily="34" charset="0"/>
              <a:sym typeface="Roboto"/>
            </a:endParaRPr>
          </a:p>
          <a:p>
            <a:pPr marL="186262">
              <a:buSzPts val="1400"/>
            </a:pPr>
            <a:r>
              <a:rPr lang="en-AU" sz="3200" b="1" dirty="0">
                <a:solidFill>
                  <a:srgbClr val="00B0F0"/>
                </a:solidFill>
                <a:latin typeface="Arial Black" panose="020B0604020202020204" pitchFamily="34" charset="0"/>
                <a:ea typeface="Roboto"/>
                <a:cs typeface="Arial Black" panose="020B0604020202020204" pitchFamily="34" charset="0"/>
                <a:sym typeface="Roboto"/>
              </a:rPr>
              <a:t>10 X INCREASE IN COST</a:t>
            </a:r>
          </a:p>
          <a:p>
            <a:pPr marL="186262">
              <a:buSzPts val="1400"/>
            </a:pPr>
            <a:r>
              <a:rPr lang="en-AU" sz="2400" b="1" dirty="0">
                <a:latin typeface="Arial" panose="020B0604020202020204" pitchFamily="34" charset="0"/>
                <a:ea typeface="Roboto"/>
                <a:cs typeface="Arial" panose="020B0604020202020204" pitchFamily="34" charset="0"/>
                <a:sym typeface="Roboto"/>
              </a:rPr>
              <a:t>In 2007, $1.54 billion vs. in 2016 $15.5 billion</a:t>
            </a:r>
          </a:p>
          <a:p>
            <a:pPr marL="186262">
              <a:buSzPts val="1400"/>
            </a:pPr>
            <a:endParaRPr lang="en-AU" sz="3200" b="1" dirty="0">
              <a:solidFill>
                <a:srgbClr val="00B0F0"/>
              </a:solidFill>
              <a:latin typeface="Arial" panose="020B0604020202020204" pitchFamily="34" charset="0"/>
              <a:ea typeface="Roboto"/>
              <a:cs typeface="Arial" panose="020B0604020202020204" pitchFamily="34" charset="0"/>
              <a:sym typeface="Roboto"/>
            </a:endParaRPr>
          </a:p>
          <a:p>
            <a:pPr marL="186262">
              <a:buSzPts val="1400"/>
            </a:pPr>
            <a:r>
              <a:rPr lang="en-AU" sz="3200" b="1" dirty="0">
                <a:solidFill>
                  <a:srgbClr val="00B0F0"/>
                </a:solidFill>
                <a:latin typeface="Arial Black" panose="020B0604020202020204" pitchFamily="34" charset="0"/>
                <a:ea typeface="Roboto"/>
                <a:cs typeface="Arial Black" panose="020B0604020202020204" pitchFamily="34" charset="0"/>
                <a:sym typeface="Roboto"/>
              </a:rPr>
              <a:t>5 x INCREASE IN GLOBAL SHARE</a:t>
            </a:r>
          </a:p>
          <a:p>
            <a:pPr marL="186262">
              <a:buSzPts val="1400"/>
            </a:pPr>
            <a:r>
              <a:rPr lang="en-AU" sz="2800" b="1" dirty="0">
                <a:latin typeface="Arial" panose="020B0604020202020204" pitchFamily="34" charset="0"/>
                <a:ea typeface="Roboto"/>
                <a:cs typeface="Arial" panose="020B0604020202020204" pitchFamily="34" charset="0"/>
                <a:sym typeface="Roboto"/>
              </a:rPr>
              <a:t>In 2007, 4.2% vs. in 2016, 20.3%</a:t>
            </a:r>
          </a:p>
          <a:p>
            <a:pPr marL="186262">
              <a:buSzPts val="1400"/>
            </a:pPr>
            <a:endParaRPr lang="en-AU" sz="3200" b="1" dirty="0">
              <a:solidFill>
                <a:srgbClr val="00B0F0"/>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1309703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32250" y="710416"/>
            <a:ext cx="10834163" cy="597684"/>
          </a:xfrm>
          <a:prstGeom prst="rect">
            <a:avLst/>
          </a:prstGeom>
          <a:noFill/>
          <a:ln>
            <a:noFill/>
          </a:ln>
        </p:spPr>
        <p:txBody>
          <a:bodyPr spcFirstLastPara="1" wrap="square" lIns="121900" tIns="121900" rIns="121900" bIns="121900" anchor="t" anchorCtr="0">
            <a:noAutofit/>
          </a:bodyPr>
          <a:lstStyle/>
          <a:p>
            <a:pPr lvl="0">
              <a:lnSpc>
                <a:spcPct val="111111"/>
              </a:lnSpc>
              <a:buClr>
                <a:srgbClr val="FFFFFF"/>
              </a:buClr>
              <a:buSzPts val="3600"/>
            </a:pPr>
            <a:r>
              <a:rPr lang="en-AU" sz="2800" b="1" dirty="0">
                <a:solidFill>
                  <a:srgbClr val="181E28"/>
                </a:solidFill>
                <a:latin typeface="Arial Black" panose="020B0604020202020204" pitchFamily="34" charset="0"/>
                <a:ea typeface="Roboto"/>
                <a:cs typeface="Arial Black" panose="020B0604020202020204" pitchFamily="34" charset="0"/>
                <a:sym typeface="Roboto"/>
              </a:rPr>
              <a:t>HOW VIOLENT EXTREMISM AFFECTS THE ECONOMY</a:t>
            </a:r>
            <a:endParaRPr lang="en-AU" sz="2800"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107" name="Shape 107"/>
          <p:cNvSpPr txBox="1"/>
          <p:nvPr/>
        </p:nvSpPr>
        <p:spPr>
          <a:xfrm>
            <a:off x="129398" y="1553796"/>
            <a:ext cx="8060873" cy="3726127"/>
          </a:xfrm>
          <a:prstGeom prst="rect">
            <a:avLst/>
          </a:prstGeom>
          <a:noFill/>
          <a:ln>
            <a:noFill/>
          </a:ln>
        </p:spPr>
        <p:txBody>
          <a:bodyPr spcFirstLastPara="1" wrap="square" lIns="121900" tIns="121900" rIns="121900" bIns="121900" anchor="t" anchorCtr="0">
            <a:noAutofit/>
          </a:bodyPr>
          <a:lstStyle/>
          <a:p>
            <a:pPr marL="186262">
              <a:buSzPts val="1400"/>
            </a:pPr>
            <a:r>
              <a:rPr lang="en-AU" sz="2200" b="1" dirty="0">
                <a:solidFill>
                  <a:schemeClr val="bg2">
                    <a:lumMod val="25000"/>
                  </a:schemeClr>
                </a:solidFill>
                <a:latin typeface="Arial Black" panose="020B0604020202020204" pitchFamily="34" charset="0"/>
                <a:ea typeface="Roboto"/>
                <a:cs typeface="Arial Black" panose="020B0604020202020204" pitchFamily="34" charset="0"/>
                <a:sym typeface="Roboto"/>
              </a:rPr>
              <a:t>1.    Changes in Behaviour</a:t>
            </a:r>
          </a:p>
          <a:p>
            <a:pPr marL="1100662" lvl="1" indent="-457200">
              <a:buSzPts val="1400"/>
              <a:buFont typeface="Arial" panose="020B0604020202020204" pitchFamily="34" charset="0"/>
              <a:buChar char="•"/>
            </a:pPr>
            <a:r>
              <a:rPr lang="en-AU" sz="2200" dirty="0">
                <a:solidFill>
                  <a:schemeClr val="bg2">
                    <a:lumMod val="25000"/>
                  </a:schemeClr>
                </a:solidFill>
                <a:latin typeface="Arial" panose="020B0604020202020204" pitchFamily="34" charset="0"/>
                <a:ea typeface="Roboto"/>
                <a:cs typeface="Arial" panose="020B0604020202020204" pitchFamily="34" charset="0"/>
                <a:sym typeface="Roboto"/>
              </a:rPr>
              <a:t>Fear and Risk adversity</a:t>
            </a:r>
          </a:p>
          <a:p>
            <a:pPr marL="1100662" lvl="1" indent="-457200">
              <a:buSzPts val="1400"/>
              <a:buFont typeface="Arial" panose="020B0604020202020204" pitchFamily="34" charset="0"/>
              <a:buChar char="•"/>
            </a:pPr>
            <a:r>
              <a:rPr lang="en-AU" sz="2200" dirty="0">
                <a:solidFill>
                  <a:schemeClr val="bg2">
                    <a:lumMod val="25000"/>
                  </a:schemeClr>
                </a:solidFill>
                <a:latin typeface="Arial" panose="020B0604020202020204" pitchFamily="34" charset="0"/>
                <a:ea typeface="Roboto"/>
                <a:cs typeface="Arial" panose="020B0604020202020204" pitchFamily="34" charset="0"/>
                <a:sym typeface="Roboto"/>
              </a:rPr>
              <a:t>Consumption and Investment decisions</a:t>
            </a:r>
          </a:p>
          <a:p>
            <a:pPr marL="186262">
              <a:buSzPts val="1400"/>
            </a:pPr>
            <a:endParaRPr lang="en-AU" sz="2200" dirty="0">
              <a:solidFill>
                <a:schemeClr val="bg2">
                  <a:lumMod val="25000"/>
                </a:schemeClr>
              </a:solidFill>
              <a:latin typeface="Arial" panose="020B0604020202020204" pitchFamily="34" charset="0"/>
              <a:ea typeface="Roboto"/>
              <a:cs typeface="Arial" panose="020B0604020202020204" pitchFamily="34" charset="0"/>
              <a:sym typeface="Roboto"/>
            </a:endParaRPr>
          </a:p>
          <a:p>
            <a:pPr marL="186262">
              <a:buSzPts val="1400"/>
            </a:pPr>
            <a:r>
              <a:rPr lang="en-AU" sz="2200" b="1" dirty="0">
                <a:solidFill>
                  <a:schemeClr val="bg2">
                    <a:lumMod val="25000"/>
                  </a:schemeClr>
                </a:solidFill>
                <a:latin typeface="Arial Black" panose="020B0604020202020204" pitchFamily="34" charset="0"/>
                <a:ea typeface="Roboto"/>
                <a:cs typeface="Arial Black" panose="020B0604020202020204" pitchFamily="34" charset="0"/>
                <a:sym typeface="Roboto"/>
              </a:rPr>
              <a:t>2.    Informalization of the Economy</a:t>
            </a:r>
          </a:p>
          <a:p>
            <a:pPr marL="1100662" lvl="1" indent="-457200">
              <a:buSzPts val="1400"/>
              <a:buFont typeface="Arial" panose="020B0604020202020204" pitchFamily="34" charset="0"/>
              <a:buChar char="•"/>
            </a:pPr>
            <a:r>
              <a:rPr lang="en-AU" sz="2200" dirty="0">
                <a:solidFill>
                  <a:schemeClr val="bg2">
                    <a:lumMod val="25000"/>
                  </a:schemeClr>
                </a:solidFill>
                <a:latin typeface="Arial" panose="020B0604020202020204" pitchFamily="34" charset="0"/>
                <a:ea typeface="Roboto"/>
                <a:cs typeface="Arial" panose="020B0604020202020204" pitchFamily="34" charset="0"/>
                <a:sym typeface="Roboto"/>
              </a:rPr>
              <a:t> Cross-border trade goes underground</a:t>
            </a:r>
          </a:p>
          <a:p>
            <a:pPr marL="186262">
              <a:buSzPts val="1400"/>
            </a:pPr>
            <a:endParaRPr lang="en-AU" sz="2200" dirty="0">
              <a:solidFill>
                <a:schemeClr val="bg2">
                  <a:lumMod val="25000"/>
                </a:schemeClr>
              </a:solidFill>
              <a:latin typeface="Arial" panose="020B0604020202020204" pitchFamily="34" charset="0"/>
              <a:ea typeface="Roboto"/>
              <a:cs typeface="Arial" panose="020B0604020202020204" pitchFamily="34" charset="0"/>
              <a:sym typeface="Roboto"/>
            </a:endParaRPr>
          </a:p>
          <a:p>
            <a:pPr marL="186262">
              <a:buSzPts val="1400"/>
            </a:pPr>
            <a:r>
              <a:rPr lang="en-AU" sz="2200" b="1" dirty="0">
                <a:solidFill>
                  <a:schemeClr val="bg2">
                    <a:lumMod val="25000"/>
                  </a:schemeClr>
                </a:solidFill>
                <a:latin typeface="Arial Black" panose="020B0604020202020204" pitchFamily="34" charset="0"/>
                <a:ea typeface="Roboto"/>
                <a:cs typeface="Arial Black" panose="020B0604020202020204" pitchFamily="34" charset="0"/>
                <a:sym typeface="Roboto"/>
              </a:rPr>
              <a:t>3.    Changes in Cost of Doing Business</a:t>
            </a:r>
          </a:p>
          <a:p>
            <a:pPr marL="1100662" lvl="1" indent="-457200">
              <a:buSzPts val="1400"/>
              <a:buFont typeface="Arial" panose="020B0604020202020204" pitchFamily="34" charset="0"/>
              <a:buChar char="•"/>
            </a:pPr>
            <a:r>
              <a:rPr lang="en-AU" sz="2200" dirty="0">
                <a:solidFill>
                  <a:schemeClr val="bg2">
                    <a:lumMod val="25000"/>
                  </a:schemeClr>
                </a:solidFill>
                <a:latin typeface="Arial" panose="020B0604020202020204" pitchFamily="34" charset="0"/>
                <a:ea typeface="Roboto"/>
                <a:cs typeface="Arial" panose="020B0604020202020204" pitchFamily="34" charset="0"/>
                <a:sym typeface="Roboto"/>
              </a:rPr>
              <a:t>  Businesses as targets</a:t>
            </a:r>
          </a:p>
          <a:p>
            <a:pPr marL="1100662" lvl="1" indent="-457200">
              <a:buSzPts val="1400"/>
              <a:buFont typeface="Arial" panose="020B0604020202020204" pitchFamily="34" charset="0"/>
              <a:buChar char="•"/>
            </a:pPr>
            <a:r>
              <a:rPr lang="en-AU" sz="2200" dirty="0">
                <a:solidFill>
                  <a:schemeClr val="bg2">
                    <a:lumMod val="25000"/>
                  </a:schemeClr>
                </a:solidFill>
                <a:latin typeface="Arial" panose="020B0604020202020204" pitchFamily="34" charset="0"/>
                <a:ea typeface="Roboto"/>
                <a:cs typeface="Arial" panose="020B0604020202020204" pitchFamily="34" charset="0"/>
                <a:sym typeface="Roboto"/>
              </a:rPr>
              <a:t>  Loss of infrastructure</a:t>
            </a:r>
          </a:p>
        </p:txBody>
      </p:sp>
    </p:spTree>
    <p:extLst>
      <p:ext uri="{BB962C8B-B14F-4D97-AF65-F5344CB8AC3E}">
        <p14:creationId xmlns:p14="http://schemas.microsoft.com/office/powerpoint/2010/main" val="147201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44949" y="697716"/>
            <a:ext cx="6803552" cy="826283"/>
          </a:xfrm>
          <a:prstGeom prst="rect">
            <a:avLst/>
          </a:prstGeom>
          <a:noFill/>
          <a:ln>
            <a:noFill/>
          </a:ln>
        </p:spPr>
        <p:txBody>
          <a:bodyPr spcFirstLastPara="1" wrap="square" lIns="121900" tIns="121900" rIns="121900" bIns="121900" anchor="t" anchorCtr="0">
            <a:noAutofit/>
          </a:bodyPr>
          <a:lstStyle/>
          <a:p>
            <a:pPr lvl="0">
              <a:lnSpc>
                <a:spcPct val="111111"/>
              </a:lnSpc>
              <a:buClr>
                <a:srgbClr val="FFFFFF"/>
              </a:buClr>
              <a:buSzPts val="3600"/>
            </a:pPr>
            <a:r>
              <a:rPr lang="en-AU" sz="2800" b="1" dirty="0">
                <a:solidFill>
                  <a:schemeClr val="tx1">
                    <a:lumMod val="75000"/>
                  </a:schemeClr>
                </a:solidFill>
                <a:latin typeface="Arial Black" panose="020B0604020202020204" pitchFamily="34" charset="0"/>
                <a:ea typeface="Roboto"/>
                <a:cs typeface="Arial Black" panose="020B0604020202020204" pitchFamily="34" charset="0"/>
                <a:sym typeface="Roboto"/>
              </a:rPr>
              <a:t>MINING SECTOR AND P/CVE</a:t>
            </a:r>
          </a:p>
        </p:txBody>
      </p:sp>
      <p:sp>
        <p:nvSpPr>
          <p:cNvPr id="5" name="Shape 107"/>
          <p:cNvSpPr txBox="1"/>
          <p:nvPr/>
        </p:nvSpPr>
        <p:spPr>
          <a:xfrm>
            <a:off x="158613" y="1310871"/>
            <a:ext cx="11423787" cy="3497103"/>
          </a:xfrm>
          <a:prstGeom prst="rect">
            <a:avLst/>
          </a:prstGeom>
          <a:noFill/>
          <a:ln>
            <a:noFill/>
          </a:ln>
        </p:spPr>
        <p:txBody>
          <a:bodyPr spcFirstLastPara="1" wrap="square" lIns="121900" tIns="121900" rIns="121900" bIns="121900" anchor="t" anchorCtr="0">
            <a:noAutofit/>
          </a:bodyPr>
          <a:lstStyle/>
          <a:p>
            <a:pPr marL="482600" lvl="0"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Cause &amp; Consequence: economic impacts of VE are similar to grievances causing VE</a:t>
            </a:r>
          </a:p>
          <a:p>
            <a:pPr marL="482600" lvl="0"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Recent study on role of mining sector in P/CVE in Africa found links to/with:</a:t>
            </a:r>
          </a:p>
          <a:p>
            <a:pPr marL="939800" lvl="1"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Unmet social &amp; economic needs</a:t>
            </a:r>
          </a:p>
          <a:p>
            <a:pPr marL="1397000" lvl="2"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Frustrated expectations/relative deprivation</a:t>
            </a:r>
          </a:p>
          <a:p>
            <a:pPr marL="1397000" lvl="2"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Land rights &amp; Displaced People</a:t>
            </a:r>
          </a:p>
          <a:p>
            <a:pPr marL="1397000" lvl="2"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Uneven employment and supply-chain opportunities</a:t>
            </a:r>
          </a:p>
          <a:p>
            <a:pPr marL="939800" lvl="1"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Structural inequality</a:t>
            </a:r>
          </a:p>
          <a:p>
            <a:pPr marL="939800" lvl="1" indent="-342900">
              <a:lnSpc>
                <a:spcPct val="115000"/>
              </a:lnSpc>
              <a:buSzPts val="1400"/>
              <a:buFont typeface="Arial" panose="020B0604020202020204" pitchFamily="34" charset="0"/>
              <a:buChar char="•"/>
            </a:pPr>
            <a:r>
              <a:rPr lang="en-AU" sz="2200" dirty="0">
                <a:solidFill>
                  <a:schemeClr val="bg2">
                    <a:lumMod val="25000"/>
                  </a:schemeClr>
                </a:solidFill>
                <a:latin typeface="Roboto"/>
                <a:ea typeface="Roboto"/>
                <a:cs typeface="Roboto"/>
                <a:sym typeface="Roboto"/>
              </a:rPr>
              <a:t>Poor governance &amp; Regulation of Mining Sector</a:t>
            </a:r>
          </a:p>
        </p:txBody>
      </p:sp>
    </p:spTree>
    <p:extLst>
      <p:ext uri="{BB962C8B-B14F-4D97-AF65-F5344CB8AC3E}">
        <p14:creationId xmlns:p14="http://schemas.microsoft.com/office/powerpoint/2010/main" val="945654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501243" y="2448163"/>
            <a:ext cx="5632857" cy="1565037"/>
          </a:xfrm>
          <a:prstGeom prst="rect">
            <a:avLst/>
          </a:prstGeom>
          <a:noFill/>
          <a:ln>
            <a:noFill/>
          </a:ln>
        </p:spPr>
        <p:txBody>
          <a:bodyPr spcFirstLastPara="1" wrap="square" lIns="121900" tIns="121900" rIns="121900" bIns="121900" anchor="t" anchorCtr="0">
            <a:noAutofit/>
          </a:bodyPr>
          <a:lstStyle/>
          <a:p>
            <a:pPr>
              <a:lnSpc>
                <a:spcPts val="4420"/>
              </a:lnSpc>
              <a:buClr>
                <a:srgbClr val="FFFFFF"/>
              </a:buClr>
              <a:buSzPts val="3600"/>
            </a:pPr>
            <a:r>
              <a:rPr lang="en-AU" sz="4267" b="1" dirty="0">
                <a:solidFill>
                  <a:schemeClr val="bg1">
                    <a:lumMod val="95000"/>
                  </a:schemeClr>
                </a:solidFill>
                <a:latin typeface="Arial Black" panose="020B0604020202020204" pitchFamily="34" charset="0"/>
                <a:ea typeface="Roboto"/>
                <a:cs typeface="Arial Black" panose="020B0604020202020204" pitchFamily="34" charset="0"/>
                <a:sym typeface="Roboto"/>
              </a:rPr>
              <a:t>ACTIVATING POSITIVE PEACE</a:t>
            </a:r>
          </a:p>
        </p:txBody>
      </p:sp>
      <p:pic>
        <p:nvPicPr>
          <p:cNvPr id="118" name="Shape 118"/>
          <p:cNvPicPr preferRelativeResize="0"/>
          <p:nvPr/>
        </p:nvPicPr>
        <p:blipFill rotWithShape="1">
          <a:blip r:embed="rId3">
            <a:alphaModFix/>
          </a:blip>
          <a:srcRect/>
          <a:stretch/>
        </p:blipFill>
        <p:spPr>
          <a:xfrm>
            <a:off x="6734821" y="1727245"/>
            <a:ext cx="5311640" cy="2926823"/>
          </a:xfrm>
          <a:prstGeom prst="rect">
            <a:avLst/>
          </a:prstGeom>
          <a:noFill/>
          <a:ln>
            <a:noFill/>
          </a:ln>
        </p:spPr>
      </p:pic>
      <p:cxnSp>
        <p:nvCxnSpPr>
          <p:cNvPr id="6" name="Straight Connector 5">
            <a:extLst>
              <a:ext uri="{FF2B5EF4-FFF2-40B4-BE49-F238E27FC236}">
                <a16:creationId xmlns:a16="http://schemas.microsoft.com/office/drawing/2014/main" id="{0845525B-5D9A-194B-81E4-078C3106E0A0}"/>
              </a:ext>
            </a:extLst>
          </p:cNvPr>
          <p:cNvCxnSpPr>
            <a:cxnSpLocks/>
          </p:cNvCxnSpPr>
          <p:nvPr/>
        </p:nvCxnSpPr>
        <p:spPr>
          <a:xfrm flipH="1">
            <a:off x="635001" y="3851154"/>
            <a:ext cx="5029199"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170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Title 1"/>
          <p:cNvSpPr txBox="1">
            <a:spLocks/>
          </p:cNvSpPr>
          <p:nvPr/>
        </p:nvSpPr>
        <p:spPr>
          <a:xfrm>
            <a:off x="840940" y="686201"/>
            <a:ext cx="10510125" cy="736647"/>
          </a:xfrm>
          <a:prstGeom prst="rect">
            <a:avLst/>
          </a:prstGeom>
        </p:spPr>
        <p:txBody>
          <a:bodyPr>
            <a:normAutofit/>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endParaRPr lang="en-AU" sz="3599" dirty="0">
              <a:latin typeface="Roboto" panose="020B0604020202020204" charset="0"/>
              <a:ea typeface="Roboto" panose="020B0604020202020204" charset="0"/>
            </a:endParaRPr>
          </a:p>
        </p:txBody>
      </p:sp>
      <p:sp>
        <p:nvSpPr>
          <p:cNvPr id="2" name="TextBox 1"/>
          <p:cNvSpPr txBox="1"/>
          <p:nvPr/>
        </p:nvSpPr>
        <p:spPr>
          <a:xfrm>
            <a:off x="0" y="469325"/>
            <a:ext cx="12192000" cy="523220"/>
          </a:xfrm>
          <a:prstGeom prst="rect">
            <a:avLst/>
          </a:prstGeom>
          <a:noFill/>
        </p:spPr>
        <p:txBody>
          <a:bodyPr wrap="square" rtlCol="0">
            <a:spAutoFit/>
          </a:bodyPr>
          <a:lstStyle/>
          <a:p>
            <a:pPr algn="ctr"/>
            <a:r>
              <a:rPr lang="en-AU" sz="2800" b="1" dirty="0">
                <a:latin typeface="Arial Black" panose="020B0604020202020204" pitchFamily="34" charset="0"/>
                <a:ea typeface="Roboto" panose="020B0604020202020204" charset="0"/>
                <a:cs typeface="Arial Black" panose="020B0604020202020204" pitchFamily="34" charset="0"/>
              </a:rPr>
              <a:t>ACTIVITY: TWO SIDES TO THE COIN</a:t>
            </a:r>
          </a:p>
        </p:txBody>
      </p:sp>
      <p:pic>
        <p:nvPicPr>
          <p:cNvPr id="7" name="Picture 6">
            <a:extLst>
              <a:ext uri="{FF2B5EF4-FFF2-40B4-BE49-F238E27FC236}">
                <a16:creationId xmlns:a16="http://schemas.microsoft.com/office/drawing/2014/main" id="{24FFC365-465B-684D-A2B7-CC01C396B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346" y="1054100"/>
            <a:ext cx="5398338" cy="5398338"/>
          </a:xfrm>
          <a:prstGeom prst="rect">
            <a:avLst/>
          </a:prstGeom>
        </p:spPr>
      </p:pic>
    </p:spTree>
    <p:extLst>
      <p:ext uri="{BB962C8B-B14F-4D97-AF65-F5344CB8AC3E}">
        <p14:creationId xmlns:p14="http://schemas.microsoft.com/office/powerpoint/2010/main" val="2187012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513943" y="2548562"/>
            <a:ext cx="6852058" cy="1585129"/>
          </a:xfrm>
          <a:prstGeom prst="rect">
            <a:avLst/>
          </a:prstGeom>
          <a:noFill/>
          <a:ln>
            <a:noFill/>
          </a:ln>
        </p:spPr>
        <p:txBody>
          <a:bodyPr spcFirstLastPara="1" wrap="square" lIns="121900" tIns="121900" rIns="121900" bIns="121900" anchor="t" anchorCtr="0">
            <a:noAutofit/>
          </a:bodyPr>
          <a:lstStyle/>
          <a:p>
            <a:pPr>
              <a:lnSpc>
                <a:spcPts val="4420"/>
              </a:lnSpc>
              <a:buClr>
                <a:srgbClr val="FFFFFF"/>
              </a:buClr>
              <a:buSzPts val="3600"/>
            </a:pPr>
            <a:r>
              <a:rPr lang="en-AU" sz="4267" b="1" dirty="0">
                <a:solidFill>
                  <a:schemeClr val="bg1"/>
                </a:solidFill>
                <a:latin typeface="Arial Black" panose="020B0604020202020204" pitchFamily="34" charset="0"/>
                <a:ea typeface="Roboto"/>
                <a:cs typeface="Arial Black" panose="020B0604020202020204" pitchFamily="34" charset="0"/>
                <a:sym typeface="Roboto"/>
              </a:rPr>
              <a:t>IEP’S POSITIVE PEACE WORKSHOPS</a:t>
            </a:r>
          </a:p>
        </p:txBody>
      </p:sp>
      <p:pic>
        <p:nvPicPr>
          <p:cNvPr id="118" name="Shape 118"/>
          <p:cNvPicPr preferRelativeResize="0"/>
          <p:nvPr/>
        </p:nvPicPr>
        <p:blipFill rotWithShape="1">
          <a:blip r:embed="rId3">
            <a:alphaModFix/>
          </a:blip>
          <a:srcRect/>
          <a:stretch/>
        </p:blipFill>
        <p:spPr>
          <a:xfrm>
            <a:off x="6734821" y="1727245"/>
            <a:ext cx="5311640" cy="2926823"/>
          </a:xfrm>
          <a:prstGeom prst="rect">
            <a:avLst/>
          </a:prstGeom>
          <a:noFill/>
          <a:ln>
            <a:noFill/>
          </a:ln>
        </p:spPr>
      </p:pic>
      <p:cxnSp>
        <p:nvCxnSpPr>
          <p:cNvPr id="6" name="Straight Connector 5">
            <a:extLst>
              <a:ext uri="{FF2B5EF4-FFF2-40B4-BE49-F238E27FC236}">
                <a16:creationId xmlns:a16="http://schemas.microsoft.com/office/drawing/2014/main" id="{C9F2FFDC-BA61-3644-948A-69C23E674CC5}"/>
              </a:ext>
            </a:extLst>
          </p:cNvPr>
          <p:cNvCxnSpPr>
            <a:cxnSpLocks/>
          </p:cNvCxnSpPr>
          <p:nvPr/>
        </p:nvCxnSpPr>
        <p:spPr>
          <a:xfrm flipH="1">
            <a:off x="635001" y="3990050"/>
            <a:ext cx="5029199"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469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Title 1"/>
          <p:cNvSpPr txBox="1">
            <a:spLocks/>
          </p:cNvSpPr>
          <p:nvPr/>
        </p:nvSpPr>
        <p:spPr>
          <a:xfrm>
            <a:off x="840940" y="686201"/>
            <a:ext cx="10510125" cy="736647"/>
          </a:xfrm>
          <a:prstGeom prst="rect">
            <a:avLst/>
          </a:prstGeom>
        </p:spPr>
        <p:txBody>
          <a:bodyPr>
            <a:normAutofit/>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endParaRPr lang="en-AU" sz="3599" dirty="0">
              <a:latin typeface="Roboto" panose="020B0604020202020204" charset="0"/>
              <a:ea typeface="Roboto" panose="020B0604020202020204" charset="0"/>
            </a:endParaRPr>
          </a:p>
        </p:txBody>
      </p:sp>
      <p:sp>
        <p:nvSpPr>
          <p:cNvPr id="2" name="TextBox 1"/>
          <p:cNvSpPr txBox="1"/>
          <p:nvPr/>
        </p:nvSpPr>
        <p:spPr>
          <a:xfrm>
            <a:off x="304294" y="810557"/>
            <a:ext cx="11875006" cy="523220"/>
          </a:xfrm>
          <a:prstGeom prst="rect">
            <a:avLst/>
          </a:prstGeom>
          <a:noFill/>
        </p:spPr>
        <p:txBody>
          <a:bodyPr wrap="square" rtlCol="0">
            <a:spAutoFit/>
          </a:bodyPr>
          <a:lstStyle/>
          <a:p>
            <a:r>
              <a:rPr lang="en-AU" sz="2800" b="1" dirty="0">
                <a:solidFill>
                  <a:schemeClr val="bg1"/>
                </a:solidFill>
                <a:latin typeface="Arial Black" panose="020B0604020202020204" pitchFamily="34" charset="0"/>
                <a:ea typeface="Roboto" panose="020B0604020202020204" charset="0"/>
                <a:cs typeface="Arial Black" panose="020B0604020202020204" pitchFamily="34" charset="0"/>
              </a:rPr>
              <a:t>PP WORKSHOPS: RESEARCH DRIVEN, ON THE GROUND</a:t>
            </a:r>
          </a:p>
        </p:txBody>
      </p:sp>
      <p:sp>
        <p:nvSpPr>
          <p:cNvPr id="13" name="Rounded Rectangle 12"/>
          <p:cNvSpPr/>
          <p:nvPr/>
        </p:nvSpPr>
        <p:spPr>
          <a:xfrm>
            <a:off x="4127152" y="1737659"/>
            <a:ext cx="3670822" cy="752833"/>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240"/>
              </a:lnSpc>
            </a:pPr>
            <a:r>
              <a:rPr lang="en-AU" sz="2400" b="1" dirty="0">
                <a:solidFill>
                  <a:srgbClr val="00B0F0"/>
                </a:solidFill>
                <a:latin typeface="Arial Black" panose="020B0604020202020204" pitchFamily="34" charset="0"/>
                <a:ea typeface="Roboto" panose="020B0604020202020204" charset="0"/>
                <a:cs typeface="Arial Black" panose="020B0604020202020204" pitchFamily="34" charset="0"/>
              </a:rPr>
              <a:t>POLICY MAKERS</a:t>
            </a:r>
          </a:p>
          <a:p>
            <a:pPr algn="ctr">
              <a:lnSpc>
                <a:spcPts val="2240"/>
              </a:lnSpc>
            </a:pPr>
            <a:r>
              <a:rPr lang="en-AU" sz="2200" dirty="0">
                <a:solidFill>
                  <a:schemeClr val="bg1"/>
                </a:solidFill>
                <a:latin typeface="Arial" panose="020B0604020202020204" pitchFamily="34" charset="0"/>
                <a:ea typeface="Roboto" panose="020B0604020202020204" charset="0"/>
                <a:cs typeface="Arial" panose="020B0604020202020204" pitchFamily="34" charset="0"/>
              </a:rPr>
              <a:t>Zimbabwe, Thailand</a:t>
            </a:r>
          </a:p>
        </p:txBody>
      </p:sp>
      <p:pic>
        <p:nvPicPr>
          <p:cNvPr id="8" name="Picture 7">
            <a:extLst>
              <a:ext uri="{FF2B5EF4-FFF2-40B4-BE49-F238E27FC236}">
                <a16:creationId xmlns:a16="http://schemas.microsoft.com/office/drawing/2014/main" id="{D4F7EA9A-7D31-AE4D-BB00-CC671E20822D}"/>
              </a:ext>
            </a:extLst>
          </p:cNvPr>
          <p:cNvPicPr>
            <a:picLocks noChangeAspect="1"/>
          </p:cNvPicPr>
          <p:nvPr/>
        </p:nvPicPr>
        <p:blipFill rotWithShape="1">
          <a:blip r:embed="rId3">
            <a:extLst>
              <a:ext uri="{28A0092B-C50C-407E-A947-70E740481C1C}">
                <a14:useLocalDpi xmlns:a14="http://schemas.microsoft.com/office/drawing/2010/main" val="0"/>
              </a:ext>
            </a:extLst>
          </a:blip>
          <a:srcRect t="-2148" b="11787"/>
          <a:stretch/>
        </p:blipFill>
        <p:spPr>
          <a:xfrm>
            <a:off x="0" y="2506503"/>
            <a:ext cx="4127153" cy="2249631"/>
          </a:xfrm>
          <a:prstGeom prst="rect">
            <a:avLst/>
          </a:prstGeom>
        </p:spPr>
      </p:pic>
      <p:sp>
        <p:nvSpPr>
          <p:cNvPr id="11" name="Rounded Rectangle 10"/>
          <p:cNvSpPr/>
          <p:nvPr/>
        </p:nvSpPr>
        <p:spPr>
          <a:xfrm>
            <a:off x="0" y="1751684"/>
            <a:ext cx="3898989" cy="67778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2260"/>
              </a:lnSpc>
            </a:pPr>
            <a:r>
              <a:rPr lang="en-AU" sz="2400" b="1" dirty="0">
                <a:solidFill>
                  <a:srgbClr val="00B0F0"/>
                </a:solidFill>
                <a:latin typeface="Arial Black" panose="020B0604020202020204" pitchFamily="34" charset="0"/>
                <a:ea typeface="Roboto" panose="020B0604020202020204" charset="0"/>
                <a:cs typeface="Arial Black" panose="020B0604020202020204" pitchFamily="34" charset="0"/>
              </a:rPr>
              <a:t>GRASS ROOTS</a:t>
            </a:r>
          </a:p>
          <a:p>
            <a:pPr algn="ctr">
              <a:lnSpc>
                <a:spcPts val="2260"/>
              </a:lnSpc>
            </a:pPr>
            <a:r>
              <a:rPr lang="en-AU" sz="2000" dirty="0">
                <a:solidFill>
                  <a:schemeClr val="bg1"/>
                </a:solidFill>
                <a:latin typeface="Roboto" panose="020B0604020202020204" charset="0"/>
                <a:ea typeface="Roboto" panose="020B0604020202020204" charset="0"/>
              </a:rPr>
              <a:t>Kenya, Uganda</a:t>
            </a:r>
          </a:p>
        </p:txBody>
      </p:sp>
      <p:pic>
        <p:nvPicPr>
          <p:cNvPr id="14" name="Picture 13">
            <a:extLst>
              <a:ext uri="{FF2B5EF4-FFF2-40B4-BE49-F238E27FC236}">
                <a16:creationId xmlns:a16="http://schemas.microsoft.com/office/drawing/2014/main" id="{DFE4D0A4-0FC9-BF43-881D-23EEAB6EA095}"/>
              </a:ext>
            </a:extLst>
          </p:cNvPr>
          <p:cNvPicPr>
            <a:picLocks noChangeAspect="1"/>
          </p:cNvPicPr>
          <p:nvPr/>
        </p:nvPicPr>
        <p:blipFill rotWithShape="1">
          <a:blip r:embed="rId4">
            <a:extLst>
              <a:ext uri="{28A0092B-C50C-407E-A947-70E740481C1C}">
                <a14:useLocalDpi xmlns:a14="http://schemas.microsoft.com/office/drawing/2010/main" val="0"/>
              </a:ext>
            </a:extLst>
          </a:blip>
          <a:srcRect l="4410" r="38619"/>
          <a:stretch/>
        </p:blipFill>
        <p:spPr>
          <a:xfrm>
            <a:off x="4175312" y="2567525"/>
            <a:ext cx="3570194" cy="4290476"/>
          </a:xfrm>
          <a:prstGeom prst="rect">
            <a:avLst/>
          </a:prstGeom>
        </p:spPr>
      </p:pic>
      <p:pic>
        <p:nvPicPr>
          <p:cNvPr id="17" name="Picture 16">
            <a:extLst>
              <a:ext uri="{FF2B5EF4-FFF2-40B4-BE49-F238E27FC236}">
                <a16:creationId xmlns:a16="http://schemas.microsoft.com/office/drawing/2014/main" id="{18CF50E8-F866-194F-8298-A793091D076E}"/>
              </a:ext>
            </a:extLst>
          </p:cNvPr>
          <p:cNvPicPr>
            <a:picLocks noChangeAspect="1"/>
          </p:cNvPicPr>
          <p:nvPr/>
        </p:nvPicPr>
        <p:blipFill rotWithShape="1">
          <a:blip r:embed="rId5">
            <a:extLst>
              <a:ext uri="{28A0092B-C50C-407E-A947-70E740481C1C}">
                <a14:useLocalDpi xmlns:a14="http://schemas.microsoft.com/office/drawing/2010/main" val="0"/>
              </a:ext>
            </a:extLst>
          </a:blip>
          <a:srcRect l="25414" r="9913"/>
          <a:stretch/>
        </p:blipFill>
        <p:spPr>
          <a:xfrm>
            <a:off x="7797977" y="2553500"/>
            <a:ext cx="4394023" cy="4304500"/>
          </a:xfrm>
          <a:prstGeom prst="rect">
            <a:avLst/>
          </a:prstGeom>
        </p:spPr>
      </p:pic>
      <p:sp>
        <p:nvSpPr>
          <p:cNvPr id="18" name="Rounded Rectangle 17">
            <a:extLst>
              <a:ext uri="{FF2B5EF4-FFF2-40B4-BE49-F238E27FC236}">
                <a16:creationId xmlns:a16="http://schemas.microsoft.com/office/drawing/2014/main" id="{06BC85CF-4507-954A-8442-F4579403A904}"/>
              </a:ext>
            </a:extLst>
          </p:cNvPr>
          <p:cNvSpPr/>
          <p:nvPr/>
        </p:nvSpPr>
        <p:spPr>
          <a:xfrm>
            <a:off x="7797974" y="1828717"/>
            <a:ext cx="4381326" cy="677786"/>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2260"/>
              </a:lnSpc>
            </a:pPr>
            <a:r>
              <a:rPr lang="en-AU" sz="2400" b="1" dirty="0">
                <a:solidFill>
                  <a:srgbClr val="00B0F0"/>
                </a:solidFill>
                <a:latin typeface="Arial Black" panose="020B0604020202020204" pitchFamily="34" charset="0"/>
                <a:ea typeface="Roboto" panose="020B0604020202020204" charset="0"/>
                <a:cs typeface="Arial Black" panose="020B0604020202020204" pitchFamily="34" charset="0"/>
              </a:rPr>
              <a:t>Emerging Leaders</a:t>
            </a:r>
          </a:p>
          <a:p>
            <a:pPr algn="ctr">
              <a:lnSpc>
                <a:spcPts val="2260"/>
              </a:lnSpc>
            </a:pPr>
            <a:r>
              <a:rPr lang="en-AU" sz="2000" dirty="0">
                <a:solidFill>
                  <a:schemeClr val="bg1"/>
                </a:solidFill>
                <a:latin typeface="Roboto" panose="020B0604020202020204" charset="0"/>
                <a:ea typeface="Roboto" panose="020B0604020202020204" charset="0"/>
              </a:rPr>
              <a:t>Mexico, Libya/Tunisia 2017</a:t>
            </a:r>
          </a:p>
        </p:txBody>
      </p:sp>
      <p:pic>
        <p:nvPicPr>
          <p:cNvPr id="5" name="Picture 4">
            <a:extLst>
              <a:ext uri="{FF2B5EF4-FFF2-40B4-BE49-F238E27FC236}">
                <a16:creationId xmlns:a16="http://schemas.microsoft.com/office/drawing/2014/main" id="{D297FF9E-0FF2-F64C-BF83-34B35EE4A952}"/>
              </a:ext>
            </a:extLst>
          </p:cNvPr>
          <p:cNvPicPr>
            <a:picLocks noChangeAspect="1"/>
          </p:cNvPicPr>
          <p:nvPr/>
        </p:nvPicPr>
        <p:blipFill rotWithShape="1">
          <a:blip r:embed="rId6">
            <a:extLst>
              <a:ext uri="{28A0092B-C50C-407E-A947-70E740481C1C}">
                <a14:useLocalDpi xmlns:a14="http://schemas.microsoft.com/office/drawing/2010/main" val="0"/>
              </a:ext>
            </a:extLst>
          </a:blip>
          <a:srcRect t="14143" b="8135"/>
          <a:stretch/>
        </p:blipFill>
        <p:spPr>
          <a:xfrm>
            <a:off x="-4312" y="4833166"/>
            <a:ext cx="4127153" cy="2125151"/>
          </a:xfrm>
          <a:prstGeom prst="rect">
            <a:avLst/>
          </a:prstGeom>
        </p:spPr>
      </p:pic>
      <p:pic>
        <p:nvPicPr>
          <p:cNvPr id="22" name="Picture 21">
            <a:extLst>
              <a:ext uri="{FF2B5EF4-FFF2-40B4-BE49-F238E27FC236}">
                <a16:creationId xmlns:a16="http://schemas.microsoft.com/office/drawing/2014/main" id="{6D8EA51F-CDD7-F146-B6CF-71213A7F4D1E}"/>
              </a:ext>
            </a:extLst>
          </p:cNvPr>
          <p:cNvPicPr>
            <a:picLocks noChangeAspect="1"/>
          </p:cNvPicPr>
          <p:nvPr/>
        </p:nvPicPr>
        <p:blipFill rotWithShape="1">
          <a:blip r:embed="rId6">
            <a:extLst>
              <a:ext uri="{28A0092B-C50C-407E-A947-70E740481C1C}">
                <a14:useLocalDpi xmlns:a14="http://schemas.microsoft.com/office/drawing/2010/main" val="0"/>
              </a:ext>
            </a:extLst>
          </a:blip>
          <a:srcRect t="14143" b="8135"/>
          <a:stretch/>
        </p:blipFill>
        <p:spPr>
          <a:xfrm>
            <a:off x="-1" y="4804232"/>
            <a:ext cx="4127153" cy="2125152"/>
          </a:xfrm>
          <a:prstGeom prst="rect">
            <a:avLst/>
          </a:prstGeom>
        </p:spPr>
      </p:pic>
    </p:spTree>
    <p:extLst>
      <p:ext uri="{BB962C8B-B14F-4D97-AF65-F5344CB8AC3E}">
        <p14:creationId xmlns:p14="http://schemas.microsoft.com/office/powerpoint/2010/main" val="2937067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Title 1"/>
          <p:cNvSpPr txBox="1">
            <a:spLocks/>
          </p:cNvSpPr>
          <p:nvPr/>
        </p:nvSpPr>
        <p:spPr>
          <a:xfrm>
            <a:off x="840940" y="686201"/>
            <a:ext cx="10510125" cy="736647"/>
          </a:xfrm>
          <a:prstGeom prst="rect">
            <a:avLst/>
          </a:prstGeom>
        </p:spPr>
        <p:txBody>
          <a:bodyPr>
            <a:normAutofit/>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endParaRPr lang="en-AU" sz="3599" dirty="0">
              <a:latin typeface="Roboto" panose="020B0604020202020204" charset="0"/>
              <a:ea typeface="Roboto" panose="020B0604020202020204" charset="0"/>
            </a:endParaRPr>
          </a:p>
        </p:txBody>
      </p:sp>
      <p:sp>
        <p:nvSpPr>
          <p:cNvPr id="2" name="TextBox 1"/>
          <p:cNvSpPr txBox="1"/>
          <p:nvPr/>
        </p:nvSpPr>
        <p:spPr>
          <a:xfrm>
            <a:off x="270869" y="792914"/>
            <a:ext cx="11558016" cy="523220"/>
          </a:xfrm>
          <a:prstGeom prst="rect">
            <a:avLst/>
          </a:prstGeom>
          <a:noFill/>
        </p:spPr>
        <p:txBody>
          <a:bodyPr wrap="square" rtlCol="0">
            <a:spAutoFit/>
          </a:bodyPr>
          <a:lstStyle/>
          <a:p>
            <a:r>
              <a:rPr lang="en-AU" sz="2800" b="1" dirty="0">
                <a:solidFill>
                  <a:schemeClr val="tx1">
                    <a:lumMod val="75000"/>
                  </a:schemeClr>
                </a:solidFill>
                <a:latin typeface="Arial Black" panose="020B0604020202020204" pitchFamily="34" charset="0"/>
                <a:ea typeface="Roboto" panose="020B0604020202020204" charset="0"/>
                <a:cs typeface="Arial Black" panose="020B0604020202020204" pitchFamily="34" charset="0"/>
              </a:rPr>
              <a:t>PP WORKSHOPS: THEORY OF CHANGE</a:t>
            </a:r>
          </a:p>
        </p:txBody>
      </p:sp>
      <p:pic>
        <p:nvPicPr>
          <p:cNvPr id="8" name="Picture 7"/>
          <p:cNvPicPr/>
          <p:nvPr/>
        </p:nvPicPr>
        <p:blipFill>
          <a:blip r:embed="rId3"/>
          <a:stretch>
            <a:fillRect/>
          </a:stretch>
        </p:blipFill>
        <p:spPr>
          <a:xfrm>
            <a:off x="1104154" y="1625600"/>
            <a:ext cx="9891445" cy="4851400"/>
          </a:xfrm>
          <a:prstGeom prst="rect">
            <a:avLst/>
          </a:prstGeom>
        </p:spPr>
      </p:pic>
    </p:spTree>
    <p:extLst>
      <p:ext uri="{BB962C8B-B14F-4D97-AF65-F5344CB8AC3E}">
        <p14:creationId xmlns:p14="http://schemas.microsoft.com/office/powerpoint/2010/main" val="1520738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Title 1"/>
          <p:cNvSpPr txBox="1">
            <a:spLocks/>
          </p:cNvSpPr>
          <p:nvPr/>
        </p:nvSpPr>
        <p:spPr>
          <a:xfrm>
            <a:off x="840940" y="686201"/>
            <a:ext cx="10510125" cy="736647"/>
          </a:xfrm>
          <a:prstGeom prst="rect">
            <a:avLst/>
          </a:prstGeom>
        </p:spPr>
        <p:txBody>
          <a:bodyPr>
            <a:normAutofit/>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endParaRPr lang="en-AU" sz="3599" dirty="0">
              <a:latin typeface="Roboto" panose="020B0604020202020204" charset="0"/>
              <a:ea typeface="Roboto" panose="020B0604020202020204" charset="0"/>
            </a:endParaRPr>
          </a:p>
        </p:txBody>
      </p:sp>
      <p:sp>
        <p:nvSpPr>
          <p:cNvPr id="2" name="TextBox 1"/>
          <p:cNvSpPr txBox="1"/>
          <p:nvPr/>
        </p:nvSpPr>
        <p:spPr>
          <a:xfrm>
            <a:off x="266193" y="792914"/>
            <a:ext cx="6452107" cy="523220"/>
          </a:xfrm>
          <a:prstGeom prst="rect">
            <a:avLst/>
          </a:prstGeom>
          <a:noFill/>
        </p:spPr>
        <p:txBody>
          <a:bodyPr wrap="square" rtlCol="0">
            <a:spAutoFit/>
          </a:bodyPr>
          <a:lstStyle/>
          <a:p>
            <a:r>
              <a:rPr lang="en-AU" sz="2800" b="1" dirty="0">
                <a:solidFill>
                  <a:schemeClr val="tx1">
                    <a:lumMod val="75000"/>
                  </a:schemeClr>
                </a:solidFill>
                <a:latin typeface="Arial Black" panose="020B0604020202020204" pitchFamily="34" charset="0"/>
                <a:ea typeface="Roboto" panose="020B0604020202020204" charset="0"/>
                <a:cs typeface="Arial Black" panose="020B0604020202020204" pitchFamily="34" charset="0"/>
              </a:rPr>
              <a:t>PP WORKSHOPS: IMPACT</a:t>
            </a:r>
          </a:p>
        </p:txBody>
      </p:sp>
      <p:sp>
        <p:nvSpPr>
          <p:cNvPr id="3" name="TextBox 2"/>
          <p:cNvSpPr txBox="1"/>
          <p:nvPr/>
        </p:nvSpPr>
        <p:spPr>
          <a:xfrm>
            <a:off x="266193" y="1652951"/>
            <a:ext cx="9548037" cy="3170099"/>
          </a:xfrm>
          <a:prstGeom prst="rect">
            <a:avLst/>
          </a:prstGeom>
          <a:noFill/>
        </p:spPr>
        <p:txBody>
          <a:bodyPr wrap="square" rtlCol="0">
            <a:spAutoFit/>
          </a:bodyPr>
          <a:lstStyle/>
          <a:p>
            <a:pPr marL="342900" indent="-342900">
              <a:buFont typeface="Arial" panose="020B0604020202020204" pitchFamily="34" charset="0"/>
              <a:buChar char="•"/>
            </a:pPr>
            <a:r>
              <a:rPr lang="en-AU" sz="2200" dirty="0">
                <a:solidFill>
                  <a:schemeClr val="bg2">
                    <a:lumMod val="25000"/>
                  </a:schemeClr>
                </a:solidFill>
                <a:latin typeface="Arial" panose="020B0604020202020204" pitchFamily="34" charset="0"/>
                <a:cs typeface="Arial" panose="020B0604020202020204" pitchFamily="34" charset="0"/>
              </a:rPr>
              <a:t>M &amp; E SYSTEM IN PLACE TO CAPTURE CHANGES IN KNOWLEDGE, SKILLS, ATTITUDES AND BEHAVIOUR</a:t>
            </a:r>
          </a:p>
          <a:p>
            <a:pPr marL="342900" indent="-342900">
              <a:buFont typeface="Arial" panose="020B0604020202020204" pitchFamily="34" charset="0"/>
              <a:buChar char="•"/>
            </a:pPr>
            <a:endParaRPr lang="en-AU" sz="22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200" dirty="0">
                <a:solidFill>
                  <a:schemeClr val="bg2">
                    <a:lumMod val="25000"/>
                  </a:schemeClr>
                </a:solidFill>
                <a:latin typeface="Arial" panose="020B0604020202020204" pitchFamily="34" charset="0"/>
                <a:cs typeface="Arial" panose="020B0604020202020204" pitchFamily="34" charset="0"/>
              </a:rPr>
              <a:t>EXAMPLE CHANGE IN ATTITUDES AROUND MINING</a:t>
            </a:r>
          </a:p>
          <a:p>
            <a:pPr marL="800100" lvl="1" indent="-342900">
              <a:buFont typeface="Arial" panose="020B0604020202020204" pitchFamily="34" charset="0"/>
              <a:buChar char="•"/>
            </a:pPr>
            <a:r>
              <a:rPr lang="en-AU" sz="2200" dirty="0">
                <a:solidFill>
                  <a:schemeClr val="bg2">
                    <a:lumMod val="25000"/>
                  </a:schemeClr>
                </a:solidFill>
                <a:latin typeface="Arial" panose="020B0604020202020204" pitchFamily="34" charset="0"/>
                <a:cs typeface="Arial" panose="020B0604020202020204" pitchFamily="34" charset="0"/>
              </a:rPr>
              <a:t>MOROTO, UGANDA</a:t>
            </a:r>
          </a:p>
          <a:p>
            <a:pPr marL="800100" lvl="1" indent="-342900">
              <a:buFont typeface="Arial" panose="020B0604020202020204" pitchFamily="34" charset="0"/>
              <a:buChar char="•"/>
            </a:pPr>
            <a:endParaRPr lang="en-AU" sz="2200" dirty="0">
              <a:solidFill>
                <a:schemeClr val="bg2">
                  <a:lumMod val="2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200" dirty="0">
                <a:solidFill>
                  <a:schemeClr val="bg2">
                    <a:lumMod val="25000"/>
                  </a:schemeClr>
                </a:solidFill>
                <a:latin typeface="Arial" panose="020B0604020202020204" pitchFamily="34" charset="0"/>
                <a:cs typeface="Arial" panose="020B0604020202020204" pitchFamily="34" charset="0"/>
              </a:rPr>
              <a:t>EXAMPLE CHANGE IN BEHAVIOUR</a:t>
            </a:r>
          </a:p>
          <a:p>
            <a:pPr marL="800100" lvl="1" indent="-342900">
              <a:buFont typeface="Arial" panose="020B0604020202020204" pitchFamily="34" charset="0"/>
              <a:buChar char="•"/>
            </a:pPr>
            <a:r>
              <a:rPr lang="en-AU" sz="2200" dirty="0">
                <a:solidFill>
                  <a:schemeClr val="bg2">
                    <a:lumMod val="25000"/>
                  </a:schemeClr>
                </a:solidFill>
                <a:latin typeface="Arial" panose="020B0604020202020204" pitchFamily="34" charset="0"/>
                <a:cs typeface="Arial" panose="020B0604020202020204" pitchFamily="34" charset="0"/>
              </a:rPr>
              <a:t>JUDE’S STORY </a:t>
            </a:r>
          </a:p>
          <a:p>
            <a:endParaRPr lang="en-AU" sz="2400" dirty="0">
              <a:solidFill>
                <a:schemeClr val="bg2">
                  <a:lumMod val="25000"/>
                </a:schemeClr>
              </a:solidFill>
            </a:endParaRPr>
          </a:p>
        </p:txBody>
      </p:sp>
    </p:spTree>
    <p:extLst>
      <p:ext uri="{BB962C8B-B14F-4D97-AF65-F5344CB8AC3E}">
        <p14:creationId xmlns:p14="http://schemas.microsoft.com/office/powerpoint/2010/main" val="3693932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36967" y="749768"/>
            <a:ext cx="4418160" cy="691103"/>
          </a:xfrm>
          <a:prstGeom prst="rect">
            <a:avLst/>
          </a:prstGeom>
          <a:noFill/>
          <a:ln>
            <a:noFill/>
          </a:ln>
        </p:spPr>
        <p:txBody>
          <a:bodyPr spcFirstLastPara="1" wrap="square" lIns="121900" tIns="121900" rIns="121900" bIns="121900" anchor="t" anchorCtr="0">
            <a:noAutofit/>
          </a:bodyPr>
          <a:lstStyle/>
          <a:p>
            <a:pPr>
              <a:lnSpc>
                <a:spcPct val="111111"/>
              </a:lnSpc>
              <a:buClr>
                <a:srgbClr val="FFFFFF"/>
              </a:buClr>
              <a:buSzPts val="3600"/>
            </a:pPr>
            <a:r>
              <a:rPr lang="en" sz="2800" b="1" dirty="0">
                <a:solidFill>
                  <a:srgbClr val="181E28"/>
                </a:solidFill>
                <a:latin typeface="Arial Black" panose="020B0604020202020204" pitchFamily="34" charset="0"/>
                <a:ea typeface="Roboto"/>
                <a:cs typeface="Arial Black" panose="020B0604020202020204" pitchFamily="34" charset="0"/>
                <a:sym typeface="Roboto"/>
              </a:rPr>
              <a:t>TODAY’S AGENDA</a:t>
            </a:r>
            <a:endParaRPr sz="2800"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107" name="Shape 107"/>
          <p:cNvSpPr txBox="1"/>
          <p:nvPr/>
        </p:nvSpPr>
        <p:spPr>
          <a:xfrm>
            <a:off x="343548" y="1413161"/>
            <a:ext cx="10214169" cy="2483240"/>
          </a:xfrm>
          <a:prstGeom prst="rect">
            <a:avLst/>
          </a:prstGeom>
          <a:noFill/>
          <a:ln>
            <a:noFill/>
          </a:ln>
        </p:spPr>
        <p:txBody>
          <a:bodyPr spcFirstLastPara="1" wrap="square" lIns="121900" tIns="121900" rIns="121900" bIns="121900" anchor="t" anchorCtr="0">
            <a:noAutofit/>
          </a:bodyPr>
          <a:lstStyle/>
          <a:p>
            <a:pPr marL="288000" indent="-380990">
              <a:lnSpc>
                <a:spcPts val="3250"/>
              </a:lnSpc>
              <a:buSzPct val="100000"/>
              <a:buFont typeface="Arial" panose="020B0604020202020204" pitchFamily="34" charset="0"/>
              <a:buChar char="•"/>
            </a:pPr>
            <a:r>
              <a:rPr lang="en-AU" sz="2400" dirty="0">
                <a:latin typeface="Arial" panose="020B0604020202020204" pitchFamily="34" charset="0"/>
                <a:ea typeface="Roboto"/>
                <a:cs typeface="Arial" panose="020B0604020202020204" pitchFamily="34" charset="0"/>
                <a:sym typeface="Roboto"/>
              </a:rPr>
              <a:t>Business is good for peace, peace is good for business</a:t>
            </a:r>
          </a:p>
          <a:p>
            <a:pPr marL="288000" indent="-380990">
              <a:lnSpc>
                <a:spcPts val="3250"/>
              </a:lnSpc>
              <a:buSzPct val="100000"/>
              <a:buFont typeface="Arial" panose="020B0604020202020204" pitchFamily="34" charset="0"/>
              <a:buChar char="•"/>
            </a:pPr>
            <a:r>
              <a:rPr lang="en-AU" sz="2400" dirty="0">
                <a:latin typeface="Arial" panose="020B0604020202020204" pitchFamily="34" charset="0"/>
                <a:ea typeface="Roboto"/>
                <a:cs typeface="Arial" panose="020B0604020202020204" pitchFamily="34" charset="0"/>
                <a:sym typeface="Roboto"/>
              </a:rPr>
              <a:t>Investing in Peace</a:t>
            </a:r>
          </a:p>
          <a:p>
            <a:pPr marL="745200" lvl="1" indent="-380990">
              <a:lnSpc>
                <a:spcPts val="3250"/>
              </a:lnSpc>
              <a:buSzPct val="100000"/>
              <a:buFont typeface="Arial" panose="020B0604020202020204" pitchFamily="34" charset="0"/>
              <a:buChar char="•"/>
            </a:pPr>
            <a:r>
              <a:rPr lang="en-AU" sz="2400" dirty="0">
                <a:latin typeface="Arial" panose="020B0604020202020204" pitchFamily="34" charset="0"/>
                <a:ea typeface="Roboto"/>
                <a:cs typeface="Arial" panose="020B0604020202020204" pitchFamily="34" charset="0"/>
                <a:sym typeface="Roboto"/>
              </a:rPr>
              <a:t>Spotlight on Africa</a:t>
            </a:r>
          </a:p>
          <a:p>
            <a:pPr marL="288000" indent="-380990">
              <a:lnSpc>
                <a:spcPts val="3250"/>
              </a:lnSpc>
              <a:buSzPct val="100000"/>
              <a:buFont typeface="Arial" panose="020B0604020202020204" pitchFamily="34" charset="0"/>
              <a:buChar char="•"/>
            </a:pPr>
            <a:r>
              <a:rPr lang="en-AU" sz="2400" dirty="0">
                <a:latin typeface="Arial" panose="020B0604020202020204" pitchFamily="34" charset="0"/>
                <a:ea typeface="Roboto"/>
                <a:cs typeface="Arial" panose="020B0604020202020204" pitchFamily="34" charset="0"/>
                <a:sym typeface="Roboto"/>
              </a:rPr>
              <a:t>Positive Peace as Peacebuilding Framework</a:t>
            </a:r>
          </a:p>
          <a:p>
            <a:pPr marL="288000" indent="-380990">
              <a:lnSpc>
                <a:spcPts val="3250"/>
              </a:lnSpc>
              <a:buSzPct val="100000"/>
              <a:buFont typeface="Arial" panose="020B0604020202020204" pitchFamily="34" charset="0"/>
              <a:buChar char="•"/>
            </a:pPr>
            <a:r>
              <a:rPr lang="en-AU" sz="2400" dirty="0">
                <a:latin typeface="Arial" panose="020B0604020202020204" pitchFamily="34" charset="0"/>
                <a:ea typeface="Roboto"/>
                <a:cs typeface="Arial" panose="020B0604020202020204" pitchFamily="34" charset="0"/>
                <a:sym typeface="Roboto"/>
              </a:rPr>
              <a:t>Activating Positive Peace</a:t>
            </a:r>
            <a:endParaRPr sz="2400" dirty="0">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4070662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6" name="Title 1"/>
          <p:cNvSpPr txBox="1">
            <a:spLocks/>
          </p:cNvSpPr>
          <p:nvPr/>
        </p:nvSpPr>
        <p:spPr>
          <a:xfrm>
            <a:off x="840940" y="686201"/>
            <a:ext cx="10510125" cy="736647"/>
          </a:xfrm>
          <a:prstGeom prst="rect">
            <a:avLst/>
          </a:prstGeom>
        </p:spPr>
        <p:txBody>
          <a:bodyPr>
            <a:normAutofit/>
          </a:bodyPr>
          <a:lst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a:lstStyle>
          <a:p>
            <a:endParaRPr lang="en-AU" sz="3599" dirty="0">
              <a:latin typeface="Roboto" panose="020B0604020202020204" charset="0"/>
              <a:ea typeface="Roboto" panose="020B0604020202020204" charset="0"/>
            </a:endParaRPr>
          </a:p>
        </p:txBody>
      </p:sp>
      <p:sp>
        <p:nvSpPr>
          <p:cNvPr id="2" name="TextBox 1"/>
          <p:cNvSpPr txBox="1"/>
          <p:nvPr/>
        </p:nvSpPr>
        <p:spPr>
          <a:xfrm>
            <a:off x="302006" y="825262"/>
            <a:ext cx="8022844" cy="523220"/>
          </a:xfrm>
          <a:prstGeom prst="rect">
            <a:avLst/>
          </a:prstGeom>
          <a:noFill/>
        </p:spPr>
        <p:txBody>
          <a:bodyPr wrap="square" rtlCol="0">
            <a:spAutoFit/>
          </a:bodyPr>
          <a:lstStyle/>
          <a:p>
            <a:r>
              <a:rPr lang="en-AU" sz="2800" b="1" dirty="0">
                <a:solidFill>
                  <a:schemeClr val="tx1">
                    <a:lumMod val="75000"/>
                  </a:schemeClr>
                </a:solidFill>
                <a:latin typeface="Arial Black" panose="020B0604020202020204" pitchFamily="34" charset="0"/>
                <a:ea typeface="Roboto" panose="020B0604020202020204" charset="0"/>
                <a:cs typeface="Arial Black" panose="020B0604020202020204" pitchFamily="34" charset="0"/>
              </a:rPr>
              <a:t>POSITIVE PEACE: GET INVOLVED!</a:t>
            </a:r>
          </a:p>
        </p:txBody>
      </p:sp>
      <p:pic>
        <p:nvPicPr>
          <p:cNvPr id="5" name="Picture 4"/>
          <p:cNvPicPr>
            <a:picLocks noChangeAspect="1"/>
          </p:cNvPicPr>
          <p:nvPr/>
        </p:nvPicPr>
        <p:blipFill rotWithShape="1">
          <a:blip r:embed="rId3"/>
          <a:srcRect l="11157" t="34218" r="62849" b="8892"/>
          <a:stretch/>
        </p:blipFill>
        <p:spPr>
          <a:xfrm>
            <a:off x="1866900" y="1797335"/>
            <a:ext cx="8013700" cy="4425665"/>
          </a:xfrm>
          <a:prstGeom prst="rect">
            <a:avLst/>
          </a:prstGeom>
        </p:spPr>
      </p:pic>
    </p:spTree>
    <p:extLst>
      <p:ext uri="{BB962C8B-B14F-4D97-AF65-F5344CB8AC3E}">
        <p14:creationId xmlns:p14="http://schemas.microsoft.com/office/powerpoint/2010/main" val="309061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58">
            <a:extLst>
              <a:ext uri="{FF2B5EF4-FFF2-40B4-BE49-F238E27FC236}">
                <a16:creationId xmlns:a16="http://schemas.microsoft.com/office/drawing/2014/main" id="{7CFB36EC-4ED2-AA4E-8324-DF270796FE24}"/>
              </a:ext>
            </a:extLst>
          </p:cNvPr>
          <p:cNvSpPr txBox="1"/>
          <p:nvPr/>
        </p:nvSpPr>
        <p:spPr>
          <a:xfrm>
            <a:off x="274637" y="738903"/>
            <a:ext cx="8221295" cy="657029"/>
          </a:xfrm>
          <a:prstGeom prst="rect">
            <a:avLst/>
          </a:prstGeom>
          <a:noFill/>
          <a:ln>
            <a:noFill/>
          </a:ln>
        </p:spPr>
        <p:txBody>
          <a:bodyPr spcFirstLastPara="1" wrap="square" lIns="121869" tIns="121869" rIns="121869" bIns="121869" anchor="t" anchorCtr="0">
            <a:noAutofit/>
          </a:bodyPr>
          <a:lstStyle/>
          <a:p>
            <a:pPr defTabSz="914217">
              <a:lnSpc>
                <a:spcPct val="111111"/>
              </a:lnSpc>
              <a:buClr>
                <a:srgbClr val="FFFFFF"/>
              </a:buClr>
              <a:buSzPts val="3600"/>
            </a:pPr>
            <a:r>
              <a:rPr lang="en-AU" sz="2800" b="1" dirty="0">
                <a:solidFill>
                  <a:srgbClr val="181E28"/>
                </a:solidFill>
                <a:latin typeface="Arial Black" panose="020B0604020202020204" pitchFamily="34" charset="0"/>
                <a:ea typeface="Roboto"/>
                <a:cs typeface="Arial Black" panose="020B0604020202020204" pitchFamily="34" charset="0"/>
                <a:sym typeface="Roboto"/>
              </a:rPr>
              <a:t>Connect with us</a:t>
            </a:r>
            <a:r>
              <a:rPr lang="en-AU" sz="2800" b="1" dirty="0">
                <a:solidFill>
                  <a:srgbClr val="00B0F0"/>
                </a:solidFill>
                <a:latin typeface="Arial Black" panose="020B0604020202020204" pitchFamily="34" charset="0"/>
                <a:ea typeface="Roboto"/>
                <a:cs typeface="Arial Black" panose="020B0604020202020204" pitchFamily="34" charset="0"/>
                <a:sym typeface="Roboto"/>
              </a:rPr>
              <a:t> </a:t>
            </a:r>
            <a:endParaRPr sz="2800"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14" name="Oval 13">
            <a:extLst>
              <a:ext uri="{FF2B5EF4-FFF2-40B4-BE49-F238E27FC236}">
                <a16:creationId xmlns:a16="http://schemas.microsoft.com/office/drawing/2014/main" id="{A96E1BAC-9B8E-DE45-8FE2-BDB6A4774EF7}"/>
              </a:ext>
            </a:extLst>
          </p:cNvPr>
          <p:cNvSpPr/>
          <p:nvPr/>
        </p:nvSpPr>
        <p:spPr>
          <a:xfrm>
            <a:off x="1722279" y="1681805"/>
            <a:ext cx="719138" cy="719138"/>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a:solidFill>
                <a:prstClr val="white"/>
              </a:solidFill>
              <a:latin typeface="Roboto" panose="02000000000000000000" pitchFamily="2" charset="0"/>
              <a:ea typeface="Roboto" panose="02000000000000000000" pitchFamily="2" charset="0"/>
              <a:cs typeface="Lato Light"/>
            </a:endParaRPr>
          </a:p>
        </p:txBody>
      </p:sp>
      <p:sp>
        <p:nvSpPr>
          <p:cNvPr id="15" name="Freeform 131">
            <a:extLst>
              <a:ext uri="{FF2B5EF4-FFF2-40B4-BE49-F238E27FC236}">
                <a16:creationId xmlns:a16="http://schemas.microsoft.com/office/drawing/2014/main" id="{FA2C945B-7B85-E344-A990-9CF48458017F}"/>
              </a:ext>
            </a:extLst>
          </p:cNvPr>
          <p:cNvSpPr>
            <a:spLocks noEditPoints="1"/>
          </p:cNvSpPr>
          <p:nvPr/>
        </p:nvSpPr>
        <p:spPr bwMode="auto">
          <a:xfrm>
            <a:off x="1915160" y="1857224"/>
            <a:ext cx="348457" cy="348457"/>
          </a:xfrm>
          <a:custGeom>
            <a:avLst/>
            <a:gdLst>
              <a:gd name="T0" fmla="*/ 2147483646 w 55"/>
              <a:gd name="T1" fmla="*/ 2147483646 h 55"/>
              <a:gd name="T2" fmla="*/ 2147483646 w 55"/>
              <a:gd name="T3" fmla="*/ 2147483646 h 55"/>
              <a:gd name="T4" fmla="*/ 0 w 55"/>
              <a:gd name="T5" fmla="*/ 2147483646 h 55"/>
              <a:gd name="T6" fmla="*/ 2147483646 w 55"/>
              <a:gd name="T7" fmla="*/ 0 h 55"/>
              <a:gd name="T8" fmla="*/ 2147483646 w 55"/>
              <a:gd name="T9" fmla="*/ 2147483646 h 55"/>
              <a:gd name="T10" fmla="*/ 2147483646 w 55"/>
              <a:gd name="T11" fmla="*/ 2147483646 h 55"/>
              <a:gd name="T12" fmla="*/ 2147483646 w 55"/>
              <a:gd name="T13" fmla="*/ 2147483646 h 55"/>
              <a:gd name="T14" fmla="*/ 2147483646 w 55"/>
              <a:gd name="T15" fmla="*/ 2147483646 h 55"/>
              <a:gd name="T16" fmla="*/ 2147483646 w 55"/>
              <a:gd name="T17" fmla="*/ 2147483646 h 55"/>
              <a:gd name="T18" fmla="*/ 2147483646 w 55"/>
              <a:gd name="T19" fmla="*/ 2147483646 h 55"/>
              <a:gd name="T20" fmla="*/ 2147483646 w 55"/>
              <a:gd name="T21" fmla="*/ 2147483646 h 55"/>
              <a:gd name="T22" fmla="*/ 2147483646 w 55"/>
              <a:gd name="T23" fmla="*/ 2147483646 h 55"/>
              <a:gd name="T24" fmla="*/ 2147483646 w 55"/>
              <a:gd name="T25" fmla="*/ 2147483646 h 55"/>
              <a:gd name="T26" fmla="*/ 2147483646 w 55"/>
              <a:gd name="T27" fmla="*/ 2147483646 h 55"/>
              <a:gd name="T28" fmla="*/ 2147483646 w 55"/>
              <a:gd name="T29" fmla="*/ 2147483646 h 55"/>
              <a:gd name="T30" fmla="*/ 2147483646 w 55"/>
              <a:gd name="T31" fmla="*/ 214748364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17"/>
            <a:endParaRPr lang="en-GB">
              <a:solidFill>
                <a:srgbClr val="737572"/>
              </a:solidFill>
              <a:latin typeface="Roboto" panose="02000000000000000000" pitchFamily="2" charset="0"/>
              <a:ea typeface="Roboto" panose="02000000000000000000" pitchFamily="2" charset="0"/>
            </a:endParaRPr>
          </a:p>
        </p:txBody>
      </p:sp>
      <p:sp>
        <p:nvSpPr>
          <p:cNvPr id="16" name="TextBox 112">
            <a:extLst>
              <a:ext uri="{FF2B5EF4-FFF2-40B4-BE49-F238E27FC236}">
                <a16:creationId xmlns:a16="http://schemas.microsoft.com/office/drawing/2014/main" id="{E45ABC08-4D6B-7F4D-BB9A-23CA0256D4F9}"/>
              </a:ext>
            </a:extLst>
          </p:cNvPr>
          <p:cNvSpPr txBox="1">
            <a:spLocks noChangeArrowheads="1"/>
          </p:cNvSpPr>
          <p:nvPr/>
        </p:nvSpPr>
        <p:spPr bwMode="auto">
          <a:xfrm>
            <a:off x="2620010" y="1711903"/>
            <a:ext cx="3089783"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3" rIns="91445" bIns="45723">
            <a:spAutoFit/>
          </a:bodyPr>
          <a:lstStyle/>
          <a:p>
            <a:pPr defTabSz="914217"/>
            <a:r>
              <a:rPr lang="en-AU" altLang="en-US" b="1" dirty="0">
                <a:solidFill>
                  <a:srgbClr val="445469">
                    <a:lumMod val="50000"/>
                  </a:srgbClr>
                </a:solidFill>
                <a:latin typeface="Roboto" panose="02000000000000000000" pitchFamily="2" charset="0"/>
                <a:ea typeface="Roboto" panose="02000000000000000000" pitchFamily="2" charset="0"/>
              </a:rPr>
              <a:t>visionofhumanity.org</a:t>
            </a:r>
            <a:endParaRPr lang="id-ID" altLang="en-US" b="1" dirty="0">
              <a:solidFill>
                <a:srgbClr val="445469">
                  <a:lumMod val="50000"/>
                </a:srgbClr>
              </a:solidFill>
              <a:latin typeface="Roboto" panose="02000000000000000000" pitchFamily="2" charset="0"/>
              <a:ea typeface="Roboto" panose="02000000000000000000" pitchFamily="2" charset="0"/>
            </a:endParaRPr>
          </a:p>
        </p:txBody>
      </p:sp>
      <p:sp>
        <p:nvSpPr>
          <p:cNvPr id="17" name="Rectangle 113">
            <a:extLst>
              <a:ext uri="{FF2B5EF4-FFF2-40B4-BE49-F238E27FC236}">
                <a16:creationId xmlns:a16="http://schemas.microsoft.com/office/drawing/2014/main" id="{F265420D-4DA9-3545-94BC-1307EFA950E5}"/>
              </a:ext>
            </a:extLst>
          </p:cNvPr>
          <p:cNvSpPr>
            <a:spLocks noChangeArrowheads="1"/>
          </p:cNvSpPr>
          <p:nvPr/>
        </p:nvSpPr>
        <p:spPr bwMode="auto">
          <a:xfrm>
            <a:off x="2620010" y="2061946"/>
            <a:ext cx="2993232" cy="6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n-US" altLang="en-US" sz="1200" dirty="0">
                <a:solidFill>
                  <a:srgbClr val="445468"/>
                </a:solidFill>
                <a:latin typeface="Roboto" panose="02000000000000000000" pitchFamily="2" charset="0"/>
                <a:ea typeface="Roboto" panose="02000000000000000000" pitchFamily="2" charset="0"/>
              </a:rPr>
              <a:t>Explore peace indexes, peace research </a:t>
            </a:r>
          </a:p>
          <a:p>
            <a:pPr defTabSz="914217"/>
            <a:r>
              <a:rPr lang="en-US" altLang="en-US" sz="1200" dirty="0">
                <a:solidFill>
                  <a:srgbClr val="445468"/>
                </a:solidFill>
                <a:latin typeface="Roboto" panose="02000000000000000000" pitchFamily="2" charset="0"/>
                <a:ea typeface="Roboto" panose="02000000000000000000" pitchFamily="2" charset="0"/>
              </a:rPr>
              <a:t>and peace news and articles. </a:t>
            </a:r>
          </a:p>
        </p:txBody>
      </p:sp>
      <p:sp>
        <p:nvSpPr>
          <p:cNvPr id="18" name="TextBox 114">
            <a:extLst>
              <a:ext uri="{FF2B5EF4-FFF2-40B4-BE49-F238E27FC236}">
                <a16:creationId xmlns:a16="http://schemas.microsoft.com/office/drawing/2014/main" id="{3411508A-0B4E-4B45-A773-E5D58B1E1C4D}"/>
              </a:ext>
            </a:extLst>
          </p:cNvPr>
          <p:cNvSpPr txBox="1">
            <a:spLocks noChangeArrowheads="1"/>
          </p:cNvSpPr>
          <p:nvPr/>
        </p:nvSpPr>
        <p:spPr bwMode="auto">
          <a:xfrm>
            <a:off x="2620010" y="2727109"/>
            <a:ext cx="2993232"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n-AU" altLang="en-US" b="1" dirty="0" err="1">
                <a:solidFill>
                  <a:srgbClr val="445469">
                    <a:lumMod val="50000"/>
                  </a:srgbClr>
                </a:solidFill>
                <a:latin typeface="Roboto" panose="02000000000000000000" pitchFamily="2" charset="0"/>
                <a:ea typeface="Roboto" panose="02000000000000000000" pitchFamily="2" charset="0"/>
              </a:rPr>
              <a:t>GlobalPeaceIndex</a:t>
            </a:r>
            <a:endParaRPr lang="id-ID" altLang="en-US" b="1" dirty="0">
              <a:solidFill>
                <a:srgbClr val="445469">
                  <a:lumMod val="50000"/>
                </a:srgbClr>
              </a:solidFill>
              <a:latin typeface="Roboto" panose="02000000000000000000" pitchFamily="2" charset="0"/>
              <a:ea typeface="Roboto" panose="02000000000000000000" pitchFamily="2" charset="0"/>
            </a:endParaRPr>
          </a:p>
        </p:txBody>
      </p:sp>
      <p:sp>
        <p:nvSpPr>
          <p:cNvPr id="19" name="Rectangle 115">
            <a:extLst>
              <a:ext uri="{FF2B5EF4-FFF2-40B4-BE49-F238E27FC236}">
                <a16:creationId xmlns:a16="http://schemas.microsoft.com/office/drawing/2014/main" id="{640E9094-E80C-1E44-BF81-8C66716AFAAA}"/>
              </a:ext>
            </a:extLst>
          </p:cNvPr>
          <p:cNvSpPr>
            <a:spLocks noChangeArrowheads="1"/>
          </p:cNvSpPr>
          <p:nvPr/>
        </p:nvSpPr>
        <p:spPr bwMode="auto">
          <a:xfrm>
            <a:off x="2620010" y="3077946"/>
            <a:ext cx="2993232"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n-US" altLang="en-US" sz="1200">
                <a:solidFill>
                  <a:srgbClr val="2C3744"/>
                </a:solidFill>
                <a:latin typeface="Roboto" panose="02000000000000000000" pitchFamily="2" charset="0"/>
                <a:ea typeface="Roboto" panose="02000000000000000000" pitchFamily="2" charset="0"/>
              </a:rPr>
              <a:t>Like us on Facebook for articles, video and other peace related content. </a:t>
            </a:r>
          </a:p>
        </p:txBody>
      </p:sp>
      <p:sp>
        <p:nvSpPr>
          <p:cNvPr id="20" name="TextBox 116">
            <a:extLst>
              <a:ext uri="{FF2B5EF4-FFF2-40B4-BE49-F238E27FC236}">
                <a16:creationId xmlns:a16="http://schemas.microsoft.com/office/drawing/2014/main" id="{CF2756AB-1ED2-D340-BD71-95E90349B6A4}"/>
              </a:ext>
            </a:extLst>
          </p:cNvPr>
          <p:cNvSpPr txBox="1">
            <a:spLocks noChangeArrowheads="1"/>
          </p:cNvSpPr>
          <p:nvPr/>
        </p:nvSpPr>
        <p:spPr bwMode="auto">
          <a:xfrm>
            <a:off x="7603490" y="1737584"/>
            <a:ext cx="2993232"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n-AU" altLang="en-US" b="1" dirty="0">
                <a:solidFill>
                  <a:srgbClr val="445469">
                    <a:lumMod val="50000"/>
                  </a:srgbClr>
                </a:solidFill>
                <a:latin typeface="Roboto" panose="02000000000000000000" pitchFamily="2" charset="0"/>
                <a:ea typeface="Roboto" panose="02000000000000000000" pitchFamily="2" charset="0"/>
              </a:rPr>
              <a:t>@</a:t>
            </a:r>
            <a:r>
              <a:rPr lang="en-AU" altLang="en-US" b="1" dirty="0" err="1">
                <a:solidFill>
                  <a:srgbClr val="445469">
                    <a:lumMod val="50000"/>
                  </a:srgbClr>
                </a:solidFill>
                <a:latin typeface="Roboto" panose="02000000000000000000" pitchFamily="2" charset="0"/>
                <a:ea typeface="Roboto" panose="02000000000000000000" pitchFamily="2" charset="0"/>
              </a:rPr>
              <a:t>GlobPeaceIndex</a:t>
            </a:r>
            <a:endParaRPr lang="id-ID" altLang="en-US" b="1" dirty="0">
              <a:solidFill>
                <a:srgbClr val="445469">
                  <a:lumMod val="50000"/>
                </a:srgbClr>
              </a:solidFill>
              <a:latin typeface="Roboto" panose="02000000000000000000" pitchFamily="2" charset="0"/>
              <a:ea typeface="Roboto" panose="02000000000000000000" pitchFamily="2" charset="0"/>
            </a:endParaRPr>
          </a:p>
        </p:txBody>
      </p:sp>
      <p:sp>
        <p:nvSpPr>
          <p:cNvPr id="21" name="Rectangle 117">
            <a:extLst>
              <a:ext uri="{FF2B5EF4-FFF2-40B4-BE49-F238E27FC236}">
                <a16:creationId xmlns:a16="http://schemas.microsoft.com/office/drawing/2014/main" id="{F438E437-3376-5044-8DC3-AA6B0B638CD1}"/>
              </a:ext>
            </a:extLst>
          </p:cNvPr>
          <p:cNvSpPr>
            <a:spLocks noChangeArrowheads="1"/>
          </p:cNvSpPr>
          <p:nvPr/>
        </p:nvSpPr>
        <p:spPr bwMode="auto">
          <a:xfrm>
            <a:off x="7603490" y="2088422"/>
            <a:ext cx="2993232"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n-US" altLang="en-US" sz="1200">
                <a:solidFill>
                  <a:srgbClr val="2C3744"/>
                </a:solidFill>
                <a:latin typeface="Roboto" panose="02000000000000000000" pitchFamily="2" charset="0"/>
                <a:ea typeface="Roboto" panose="02000000000000000000" pitchFamily="2" charset="0"/>
              </a:rPr>
              <a:t>Keep up to date with the latest peace news. </a:t>
            </a:r>
          </a:p>
        </p:txBody>
      </p:sp>
      <p:sp>
        <p:nvSpPr>
          <p:cNvPr id="22" name="TextBox 119">
            <a:extLst>
              <a:ext uri="{FF2B5EF4-FFF2-40B4-BE49-F238E27FC236}">
                <a16:creationId xmlns:a16="http://schemas.microsoft.com/office/drawing/2014/main" id="{775CBB2D-CAB2-8A43-99D9-22D71019981E}"/>
              </a:ext>
            </a:extLst>
          </p:cNvPr>
          <p:cNvSpPr txBox="1">
            <a:spLocks noChangeArrowheads="1"/>
          </p:cNvSpPr>
          <p:nvPr/>
        </p:nvSpPr>
        <p:spPr bwMode="auto">
          <a:xfrm>
            <a:off x="7626509" y="2713897"/>
            <a:ext cx="2993231"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n-AU" altLang="en-US" b="1" dirty="0">
                <a:solidFill>
                  <a:srgbClr val="445469">
                    <a:lumMod val="50000"/>
                  </a:srgbClr>
                </a:solidFill>
                <a:latin typeface="Roboto" panose="02000000000000000000" pitchFamily="2" charset="0"/>
                <a:ea typeface="Roboto" panose="02000000000000000000" pitchFamily="2" charset="0"/>
              </a:rPr>
              <a:t>@</a:t>
            </a:r>
            <a:r>
              <a:rPr lang="en-AU" altLang="en-US" b="1" dirty="0" err="1">
                <a:solidFill>
                  <a:srgbClr val="445469">
                    <a:lumMod val="50000"/>
                  </a:srgbClr>
                </a:solidFill>
                <a:latin typeface="Roboto" panose="02000000000000000000" pitchFamily="2" charset="0"/>
                <a:ea typeface="Roboto" panose="02000000000000000000" pitchFamily="2" charset="0"/>
              </a:rPr>
              <a:t>GlobalPeaceIndex</a:t>
            </a:r>
            <a:endParaRPr lang="id-ID" altLang="en-US" b="1" dirty="0">
              <a:solidFill>
                <a:srgbClr val="445469">
                  <a:lumMod val="50000"/>
                </a:srgbClr>
              </a:solidFill>
              <a:latin typeface="Roboto" panose="02000000000000000000" pitchFamily="2" charset="0"/>
              <a:ea typeface="Roboto" panose="02000000000000000000" pitchFamily="2" charset="0"/>
            </a:endParaRPr>
          </a:p>
        </p:txBody>
      </p:sp>
      <p:sp>
        <p:nvSpPr>
          <p:cNvPr id="23" name="Rectangle 120">
            <a:extLst>
              <a:ext uri="{FF2B5EF4-FFF2-40B4-BE49-F238E27FC236}">
                <a16:creationId xmlns:a16="http://schemas.microsoft.com/office/drawing/2014/main" id="{2A8F604B-98E9-A142-B24D-D091C785C0CD}"/>
              </a:ext>
            </a:extLst>
          </p:cNvPr>
          <p:cNvSpPr>
            <a:spLocks noChangeArrowheads="1"/>
          </p:cNvSpPr>
          <p:nvPr/>
        </p:nvSpPr>
        <p:spPr bwMode="auto">
          <a:xfrm>
            <a:off x="7626509" y="3064734"/>
            <a:ext cx="2993231"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3" rIns="91445" bIns="45723">
            <a:spAutoFit/>
          </a:bodyPr>
          <a:lstStyle/>
          <a:p>
            <a:pPr defTabSz="914217"/>
            <a:r>
              <a:rPr lang="es-ES" altLang="en-US" sz="1200" dirty="0" err="1">
                <a:solidFill>
                  <a:srgbClr val="2C3744"/>
                </a:solidFill>
                <a:latin typeface="Roboto" panose="02000000000000000000" pitchFamily="2" charset="0"/>
                <a:ea typeface="Roboto" panose="02000000000000000000" pitchFamily="2" charset="0"/>
              </a:rPr>
              <a:t>Get</a:t>
            </a:r>
            <a:r>
              <a:rPr lang="es-ES" altLang="en-US" sz="1200" dirty="0">
                <a:solidFill>
                  <a:srgbClr val="2C3744"/>
                </a:solidFill>
                <a:latin typeface="Roboto" panose="02000000000000000000" pitchFamily="2" charset="0"/>
                <a:ea typeface="Roboto" panose="02000000000000000000" pitchFamily="2" charset="0"/>
              </a:rPr>
              <a:t> </a:t>
            </a:r>
            <a:r>
              <a:rPr lang="es-ES" altLang="en-US" sz="1200" dirty="0" err="1">
                <a:solidFill>
                  <a:srgbClr val="2C3744"/>
                </a:solidFill>
                <a:latin typeface="Roboto" panose="02000000000000000000" pitchFamily="2" charset="0"/>
                <a:ea typeface="Roboto" panose="02000000000000000000" pitchFamily="2" charset="0"/>
              </a:rPr>
              <a:t>the</a:t>
            </a:r>
            <a:r>
              <a:rPr lang="es-ES" altLang="en-US" sz="1200" dirty="0">
                <a:solidFill>
                  <a:srgbClr val="2C3744"/>
                </a:solidFill>
                <a:latin typeface="Roboto" panose="02000000000000000000" pitchFamily="2" charset="0"/>
                <a:ea typeface="Roboto" panose="02000000000000000000" pitchFamily="2" charset="0"/>
              </a:rPr>
              <a:t> </a:t>
            </a:r>
            <a:r>
              <a:rPr lang="es-ES" altLang="en-US" sz="1200" dirty="0" err="1">
                <a:solidFill>
                  <a:srgbClr val="2C3744"/>
                </a:solidFill>
                <a:latin typeface="Roboto" panose="02000000000000000000" pitchFamily="2" charset="0"/>
                <a:ea typeface="Roboto" panose="02000000000000000000" pitchFamily="2" charset="0"/>
              </a:rPr>
              <a:t>latest</a:t>
            </a:r>
            <a:r>
              <a:rPr lang="es-ES" altLang="en-US" sz="1200" dirty="0">
                <a:solidFill>
                  <a:srgbClr val="2C3744"/>
                </a:solidFill>
                <a:latin typeface="Roboto" panose="02000000000000000000" pitchFamily="2" charset="0"/>
                <a:ea typeface="Roboto" panose="02000000000000000000" pitchFamily="2" charset="0"/>
              </a:rPr>
              <a:t> </a:t>
            </a:r>
            <a:r>
              <a:rPr lang="es-ES" altLang="en-US" sz="1200" dirty="0" err="1">
                <a:solidFill>
                  <a:srgbClr val="2C3744"/>
                </a:solidFill>
                <a:latin typeface="Roboto" panose="02000000000000000000" pitchFamily="2" charset="0"/>
                <a:ea typeface="Roboto" panose="02000000000000000000" pitchFamily="2" charset="0"/>
              </a:rPr>
              <a:t>news</a:t>
            </a:r>
            <a:r>
              <a:rPr lang="es-ES" altLang="en-US" sz="1200" dirty="0">
                <a:solidFill>
                  <a:srgbClr val="2C3744"/>
                </a:solidFill>
                <a:latin typeface="Roboto" panose="02000000000000000000" pitchFamily="2" charset="0"/>
                <a:ea typeface="Roboto" panose="02000000000000000000" pitchFamily="2" charset="0"/>
              </a:rPr>
              <a:t> and </a:t>
            </a:r>
            <a:r>
              <a:rPr lang="es-ES" altLang="en-US" sz="1200" dirty="0" err="1">
                <a:solidFill>
                  <a:srgbClr val="2C3744"/>
                </a:solidFill>
                <a:latin typeface="Roboto" panose="02000000000000000000" pitchFamily="2" charset="0"/>
                <a:ea typeface="Roboto" panose="02000000000000000000" pitchFamily="2" charset="0"/>
              </a:rPr>
              <a:t>stories</a:t>
            </a:r>
            <a:r>
              <a:rPr lang="es-ES" altLang="en-US" sz="1200" dirty="0">
                <a:solidFill>
                  <a:srgbClr val="2C3744"/>
                </a:solidFill>
                <a:latin typeface="Roboto" panose="02000000000000000000" pitchFamily="2" charset="0"/>
                <a:ea typeface="Roboto" panose="02000000000000000000" pitchFamily="2" charset="0"/>
              </a:rPr>
              <a:t> </a:t>
            </a:r>
            <a:r>
              <a:rPr lang="es-ES" altLang="en-US" sz="1200" dirty="0" err="1">
                <a:solidFill>
                  <a:srgbClr val="2C3744"/>
                </a:solidFill>
                <a:latin typeface="Roboto" panose="02000000000000000000" pitchFamily="2" charset="0"/>
                <a:ea typeface="Roboto" panose="02000000000000000000" pitchFamily="2" charset="0"/>
              </a:rPr>
              <a:t>on</a:t>
            </a:r>
            <a:r>
              <a:rPr lang="es-ES" altLang="en-US" sz="1200" dirty="0">
                <a:solidFill>
                  <a:srgbClr val="2C3744"/>
                </a:solidFill>
                <a:latin typeface="Roboto" panose="02000000000000000000" pitchFamily="2" charset="0"/>
                <a:ea typeface="Roboto" panose="02000000000000000000" pitchFamily="2" charset="0"/>
              </a:rPr>
              <a:t> Instagram.</a:t>
            </a:r>
            <a:endParaRPr lang="en-US" altLang="en-US" sz="1200" dirty="0">
              <a:solidFill>
                <a:srgbClr val="2C3744"/>
              </a:solidFill>
              <a:latin typeface="Roboto" panose="02000000000000000000" pitchFamily="2" charset="0"/>
              <a:ea typeface="Roboto" panose="02000000000000000000" pitchFamily="2" charset="0"/>
            </a:endParaRPr>
          </a:p>
        </p:txBody>
      </p:sp>
      <p:sp>
        <p:nvSpPr>
          <p:cNvPr id="24" name="Oval 23">
            <a:extLst>
              <a:ext uri="{FF2B5EF4-FFF2-40B4-BE49-F238E27FC236}">
                <a16:creationId xmlns:a16="http://schemas.microsoft.com/office/drawing/2014/main" id="{7ADB1834-5DD3-B243-9D40-551066460419}"/>
              </a:ext>
            </a:extLst>
          </p:cNvPr>
          <p:cNvSpPr/>
          <p:nvPr/>
        </p:nvSpPr>
        <p:spPr>
          <a:xfrm>
            <a:off x="1742123" y="2635099"/>
            <a:ext cx="756444" cy="756444"/>
          </a:xfrm>
          <a:prstGeom prst="ellipse">
            <a:avLst/>
          </a:prstGeom>
          <a:solidFill>
            <a:srgbClr val="206BA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6" tIns="60937" rIns="121876" bIns="60937" anchor="ctr"/>
          <a:lstStyle/>
          <a:p>
            <a:pPr algn="ctr" defTabSz="914217">
              <a:defRPr/>
            </a:pPr>
            <a:endParaRPr lang="en-US" dirty="0">
              <a:solidFill>
                <a:srgbClr val="0D73B2"/>
              </a:solidFill>
              <a:latin typeface="Roboto" panose="02000000000000000000" pitchFamily="2" charset="0"/>
              <a:ea typeface="Roboto" panose="02000000000000000000" pitchFamily="2" charset="0"/>
            </a:endParaRPr>
          </a:p>
        </p:txBody>
      </p:sp>
      <p:sp>
        <p:nvSpPr>
          <p:cNvPr id="25" name="Freeform 11">
            <a:extLst>
              <a:ext uri="{FF2B5EF4-FFF2-40B4-BE49-F238E27FC236}">
                <a16:creationId xmlns:a16="http://schemas.microsoft.com/office/drawing/2014/main" id="{0B8FC49D-5AC6-F848-B189-4D99373487FD}"/>
              </a:ext>
            </a:extLst>
          </p:cNvPr>
          <p:cNvSpPr>
            <a:spLocks/>
          </p:cNvSpPr>
          <p:nvPr/>
        </p:nvSpPr>
        <p:spPr bwMode="auto">
          <a:xfrm>
            <a:off x="2027079" y="2835124"/>
            <a:ext cx="198438" cy="356394"/>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lIns="121876" tIns="60937" rIns="121876" bIns="60937"/>
          <a:lstStyle/>
          <a:p>
            <a:pPr defTabSz="914217">
              <a:defRPr/>
            </a:pPr>
            <a:endParaRPr lang="en-US" dirty="0">
              <a:solidFill>
                <a:srgbClr val="737572"/>
              </a:solidFill>
              <a:latin typeface="Roboto" panose="02000000000000000000" pitchFamily="2" charset="0"/>
              <a:ea typeface="Roboto" panose="02000000000000000000" pitchFamily="2" charset="0"/>
            </a:endParaRPr>
          </a:p>
        </p:txBody>
      </p:sp>
      <p:sp>
        <p:nvSpPr>
          <p:cNvPr id="26" name="Oval 25">
            <a:extLst>
              <a:ext uri="{FF2B5EF4-FFF2-40B4-BE49-F238E27FC236}">
                <a16:creationId xmlns:a16="http://schemas.microsoft.com/office/drawing/2014/main" id="{1B012798-26D0-9147-8ABB-555B193F53F1}"/>
              </a:ext>
            </a:extLst>
          </p:cNvPr>
          <p:cNvSpPr/>
          <p:nvPr/>
        </p:nvSpPr>
        <p:spPr>
          <a:xfrm>
            <a:off x="6728778" y="1677324"/>
            <a:ext cx="762794" cy="762000"/>
          </a:xfrm>
          <a:prstGeom prst="ellipse">
            <a:avLst/>
          </a:prstGeom>
          <a:solidFill>
            <a:schemeClr val="accent1">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6" tIns="60937" rIns="121876" bIns="60937" anchor="ctr"/>
          <a:lstStyle/>
          <a:p>
            <a:pPr algn="ctr" defTabSz="914217">
              <a:defRPr/>
            </a:pPr>
            <a:endParaRPr lang="en-US" dirty="0">
              <a:solidFill>
                <a:prstClr val="white"/>
              </a:solidFill>
              <a:latin typeface="Roboto" panose="02000000000000000000" pitchFamily="2" charset="0"/>
              <a:ea typeface="Roboto" panose="02000000000000000000" pitchFamily="2" charset="0"/>
            </a:endParaRPr>
          </a:p>
        </p:txBody>
      </p:sp>
      <p:sp>
        <p:nvSpPr>
          <p:cNvPr id="27" name="Freeform 16">
            <a:extLst>
              <a:ext uri="{FF2B5EF4-FFF2-40B4-BE49-F238E27FC236}">
                <a16:creationId xmlns:a16="http://schemas.microsoft.com/office/drawing/2014/main" id="{5A73D65B-BD1A-3B45-BB95-DB5E53C4D29F}"/>
              </a:ext>
            </a:extLst>
          </p:cNvPr>
          <p:cNvSpPr>
            <a:spLocks/>
          </p:cNvSpPr>
          <p:nvPr/>
        </p:nvSpPr>
        <p:spPr bwMode="auto">
          <a:xfrm>
            <a:off x="6923643" y="1907512"/>
            <a:ext cx="373063" cy="304006"/>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lIns="121876" tIns="60937" rIns="121876" bIns="60937"/>
          <a:lstStyle/>
          <a:p>
            <a:pPr defTabSz="914217">
              <a:defRPr/>
            </a:pPr>
            <a:endParaRPr lang="en-US" dirty="0">
              <a:solidFill>
                <a:srgbClr val="737572"/>
              </a:solidFill>
              <a:latin typeface="Roboto" panose="02000000000000000000" pitchFamily="2" charset="0"/>
              <a:ea typeface="Roboto" panose="02000000000000000000" pitchFamily="2" charset="0"/>
            </a:endParaRPr>
          </a:p>
        </p:txBody>
      </p:sp>
      <p:sp>
        <p:nvSpPr>
          <p:cNvPr id="28" name="Oval 27">
            <a:extLst>
              <a:ext uri="{FF2B5EF4-FFF2-40B4-BE49-F238E27FC236}">
                <a16:creationId xmlns:a16="http://schemas.microsoft.com/office/drawing/2014/main" id="{5C56897F-AE21-374C-8FC2-DCCF21528993}"/>
              </a:ext>
            </a:extLst>
          </p:cNvPr>
          <p:cNvSpPr/>
          <p:nvPr/>
        </p:nvSpPr>
        <p:spPr>
          <a:xfrm>
            <a:off x="6766084" y="2648874"/>
            <a:ext cx="762000" cy="762794"/>
          </a:xfrm>
          <a:prstGeom prst="ellipse">
            <a:avLst/>
          </a:prstGeom>
          <a:solidFill>
            <a:srgbClr val="06B3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6" tIns="60937" rIns="121876" bIns="60937" anchor="ctr"/>
          <a:lstStyle/>
          <a:p>
            <a:pPr algn="ctr" defTabSz="914217">
              <a:defRPr/>
            </a:pPr>
            <a:endParaRPr lang="en-US" dirty="0">
              <a:solidFill>
                <a:prstClr val="white"/>
              </a:solidFill>
              <a:latin typeface="Roboto" panose="02000000000000000000" pitchFamily="2" charset="0"/>
              <a:ea typeface="Roboto" panose="02000000000000000000" pitchFamily="2" charset="0"/>
            </a:endParaRPr>
          </a:p>
        </p:txBody>
      </p:sp>
      <p:sp>
        <p:nvSpPr>
          <p:cNvPr id="29" name="AutoShape 2" descr="Image result for instagram logo white">
            <a:extLst>
              <a:ext uri="{FF2B5EF4-FFF2-40B4-BE49-F238E27FC236}">
                <a16:creationId xmlns:a16="http://schemas.microsoft.com/office/drawing/2014/main" id="{1E6A8D9D-596D-D44E-9C8A-122E5B36271D}"/>
              </a:ext>
            </a:extLst>
          </p:cNvPr>
          <p:cNvSpPr>
            <a:spLocks noChangeAspect="1" noChangeArrowheads="1"/>
          </p:cNvSpPr>
          <p:nvPr/>
        </p:nvSpPr>
        <p:spPr bwMode="auto">
          <a:xfrm>
            <a:off x="79375" y="-582613"/>
            <a:ext cx="123825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914217"/>
            <a:endParaRPr lang="en-AU">
              <a:solidFill>
                <a:srgbClr val="737572"/>
              </a:solidFill>
              <a:latin typeface="Lato Light"/>
            </a:endParaRPr>
          </a:p>
        </p:txBody>
      </p:sp>
      <p:pic>
        <p:nvPicPr>
          <p:cNvPr id="30" name="Picture 29">
            <a:extLst>
              <a:ext uri="{FF2B5EF4-FFF2-40B4-BE49-F238E27FC236}">
                <a16:creationId xmlns:a16="http://schemas.microsoft.com/office/drawing/2014/main" id="{3B3FDD22-7AED-7B49-AE79-0A98ECED0B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3743" y="2773599"/>
            <a:ext cx="806681" cy="521970"/>
          </a:xfrm>
          <a:prstGeom prst="rect">
            <a:avLst/>
          </a:prstGeom>
        </p:spPr>
      </p:pic>
      <p:pic>
        <p:nvPicPr>
          <p:cNvPr id="31" name="Picture 30" descr="New Macbook Silver.png">
            <a:extLst>
              <a:ext uri="{FF2B5EF4-FFF2-40B4-BE49-F238E27FC236}">
                <a16:creationId xmlns:a16="http://schemas.microsoft.com/office/drawing/2014/main" id="{84B2DC96-C4AB-2345-B58E-623D354C1D0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8203" y="4401278"/>
            <a:ext cx="2841338" cy="1664388"/>
          </a:xfrm>
          <a:prstGeom prst="rect">
            <a:avLst/>
          </a:prstGeom>
        </p:spPr>
      </p:pic>
      <p:pic>
        <p:nvPicPr>
          <p:cNvPr id="32" name="Picture 31" descr="New Macbook Silver.png">
            <a:extLst>
              <a:ext uri="{FF2B5EF4-FFF2-40B4-BE49-F238E27FC236}">
                <a16:creationId xmlns:a16="http://schemas.microsoft.com/office/drawing/2014/main" id="{A1AB1BA1-F7B7-4349-BA74-3BDBCD73FBF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8974" y="4410757"/>
            <a:ext cx="2841338" cy="1664388"/>
          </a:xfrm>
          <a:prstGeom prst="rect">
            <a:avLst/>
          </a:prstGeom>
        </p:spPr>
      </p:pic>
      <p:pic>
        <p:nvPicPr>
          <p:cNvPr id="33" name="Picture 32" descr="New Macbook Silver.png">
            <a:extLst>
              <a:ext uri="{FF2B5EF4-FFF2-40B4-BE49-F238E27FC236}">
                <a16:creationId xmlns:a16="http://schemas.microsoft.com/office/drawing/2014/main" id="{564A17B4-89F9-7342-802F-587AA919282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40975" y="3884375"/>
            <a:ext cx="4546566" cy="2663269"/>
          </a:xfrm>
          <a:prstGeom prst="rect">
            <a:avLst/>
          </a:prstGeom>
        </p:spPr>
      </p:pic>
      <p:pic>
        <p:nvPicPr>
          <p:cNvPr id="34" name="Picture Placeholder 6">
            <a:extLst>
              <a:ext uri="{FF2B5EF4-FFF2-40B4-BE49-F238E27FC236}">
                <a16:creationId xmlns:a16="http://schemas.microsoft.com/office/drawing/2014/main" id="{CEE51D65-8B59-D841-922A-069996753E46}"/>
              </a:ext>
            </a:extLst>
          </p:cNvPr>
          <p:cNvPicPr>
            <a:picLocks noChangeAspect="1"/>
          </p:cNvPicPr>
          <p:nvPr/>
        </p:nvPicPr>
        <p:blipFill>
          <a:blip r:embed="rId6" cstate="email">
            <a:extLst>
              <a:ext uri="{28A0092B-C50C-407E-A947-70E740481C1C}">
                <a14:useLocalDpi xmlns:a14="http://schemas.microsoft.com/office/drawing/2010/main" val="0"/>
              </a:ext>
            </a:extLst>
          </a:blip>
          <a:srcRect l="5392" r="5392"/>
          <a:stretch>
            <a:fillRect/>
          </a:stretch>
        </p:blipFill>
        <p:spPr>
          <a:xfrm>
            <a:off x="7967314" y="4541922"/>
            <a:ext cx="2165350" cy="1365250"/>
          </a:xfrm>
          <a:prstGeom prst="rect">
            <a:avLst/>
          </a:prstGeom>
        </p:spPr>
      </p:pic>
      <p:pic>
        <p:nvPicPr>
          <p:cNvPr id="35" name="Picture Placeholder 5">
            <a:extLst>
              <a:ext uri="{FF2B5EF4-FFF2-40B4-BE49-F238E27FC236}">
                <a16:creationId xmlns:a16="http://schemas.microsoft.com/office/drawing/2014/main" id="{B1B6C420-7FFD-C149-BA76-41A3000E0214}"/>
              </a:ext>
            </a:extLst>
          </p:cNvPr>
          <p:cNvPicPr>
            <a:picLocks noChangeAspect="1"/>
          </p:cNvPicPr>
          <p:nvPr/>
        </p:nvPicPr>
        <p:blipFill>
          <a:blip r:embed="rId7" cstate="email">
            <a:extLst>
              <a:ext uri="{28A0092B-C50C-407E-A947-70E740481C1C}">
                <a14:useLocalDpi xmlns:a14="http://schemas.microsoft.com/office/drawing/2010/main" val="0"/>
              </a:ext>
            </a:extLst>
          </a:blip>
          <a:srcRect l="5376" r="5376"/>
          <a:stretch>
            <a:fillRect/>
          </a:stretch>
        </p:blipFill>
        <p:spPr>
          <a:xfrm>
            <a:off x="2068959" y="4528428"/>
            <a:ext cx="2166144" cy="1365250"/>
          </a:xfrm>
          <a:prstGeom prst="rect">
            <a:avLst/>
          </a:prstGeom>
        </p:spPr>
      </p:pic>
      <p:pic>
        <p:nvPicPr>
          <p:cNvPr id="36" name="Picture Placeholder 7">
            <a:extLst>
              <a:ext uri="{FF2B5EF4-FFF2-40B4-BE49-F238E27FC236}">
                <a16:creationId xmlns:a16="http://schemas.microsoft.com/office/drawing/2014/main" id="{830434F9-4AC2-C744-AF2B-664010D3A192}"/>
              </a:ext>
            </a:extLst>
          </p:cNvPr>
          <p:cNvPicPr>
            <a:picLocks noChangeAspect="1"/>
          </p:cNvPicPr>
          <p:nvPr/>
        </p:nvPicPr>
        <p:blipFill>
          <a:blip r:embed="rId8" cstate="email">
            <a:extLst>
              <a:ext uri="{28A0092B-C50C-407E-A947-70E740481C1C}">
                <a14:useLocalDpi xmlns:a14="http://schemas.microsoft.com/office/drawing/2010/main" val="0"/>
              </a:ext>
            </a:extLst>
          </a:blip>
          <a:srcRect l="5383" r="5383"/>
          <a:stretch>
            <a:fillRect/>
          </a:stretch>
        </p:blipFill>
        <p:spPr>
          <a:xfrm>
            <a:off x="4374494" y="4082214"/>
            <a:ext cx="3465648" cy="2184621"/>
          </a:xfrm>
          <a:prstGeom prst="rect">
            <a:avLst/>
          </a:prstGeom>
        </p:spPr>
      </p:pic>
    </p:spTree>
    <p:extLst>
      <p:ext uri="{BB962C8B-B14F-4D97-AF65-F5344CB8AC3E}">
        <p14:creationId xmlns:p14="http://schemas.microsoft.com/office/powerpoint/2010/main" val="167375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8" name="Shape 118"/>
          <p:cNvPicPr preferRelativeResize="0"/>
          <p:nvPr/>
        </p:nvPicPr>
        <p:blipFill rotWithShape="1">
          <a:blip r:embed="rId3">
            <a:alphaModFix/>
          </a:blip>
          <a:srcRect/>
          <a:stretch/>
        </p:blipFill>
        <p:spPr>
          <a:xfrm>
            <a:off x="6734821" y="1727245"/>
            <a:ext cx="5311640" cy="2926823"/>
          </a:xfrm>
          <a:prstGeom prst="rect">
            <a:avLst/>
          </a:prstGeom>
          <a:noFill/>
          <a:ln>
            <a:noFill/>
          </a:ln>
        </p:spPr>
      </p:pic>
      <p:sp>
        <p:nvSpPr>
          <p:cNvPr id="117" name="Shape 117"/>
          <p:cNvSpPr txBox="1"/>
          <p:nvPr/>
        </p:nvSpPr>
        <p:spPr>
          <a:xfrm>
            <a:off x="501242" y="2078273"/>
            <a:ext cx="6559958" cy="2397995"/>
          </a:xfrm>
          <a:prstGeom prst="rect">
            <a:avLst/>
          </a:prstGeom>
          <a:noFill/>
          <a:ln>
            <a:noFill/>
          </a:ln>
        </p:spPr>
        <p:txBody>
          <a:bodyPr spcFirstLastPara="1" wrap="square" lIns="121900" tIns="121900" rIns="121900" bIns="121900" anchor="t" anchorCtr="0">
            <a:noAutofit/>
          </a:bodyPr>
          <a:lstStyle/>
          <a:p>
            <a:pPr>
              <a:lnSpc>
                <a:spcPts val="4460"/>
              </a:lnSpc>
              <a:buClr>
                <a:srgbClr val="FFFFFF"/>
              </a:buClr>
              <a:buSzPts val="3600"/>
            </a:pPr>
            <a:r>
              <a:rPr lang="en-AU" sz="4800" b="1" dirty="0">
                <a:solidFill>
                  <a:schemeClr val="bg1"/>
                </a:solidFill>
                <a:latin typeface="Arial Black" panose="020B0604020202020204" pitchFamily="34" charset="0"/>
                <a:ea typeface="Roboto"/>
                <a:cs typeface="Arial Black" panose="020B0604020202020204" pitchFamily="34" charset="0"/>
                <a:sym typeface="Roboto"/>
              </a:rPr>
              <a:t>BUSINESS IS GOOD FOR PEACE, PEACE IS GOOD FOR BUSINESS</a:t>
            </a:r>
          </a:p>
          <a:p>
            <a:pPr>
              <a:lnSpc>
                <a:spcPts val="4460"/>
              </a:lnSpc>
              <a:buClr>
                <a:srgbClr val="FFFFFF"/>
              </a:buClr>
              <a:buSzPts val="3600"/>
            </a:pPr>
            <a:endParaRPr sz="4267" b="1" dirty="0">
              <a:solidFill>
                <a:schemeClr val="bg1"/>
              </a:solidFill>
              <a:latin typeface="Arial Black" panose="020B0604020202020204" pitchFamily="34" charset="0"/>
              <a:ea typeface="Roboto"/>
              <a:cs typeface="Arial Black" panose="020B0604020202020204" pitchFamily="34" charset="0"/>
              <a:sym typeface="Roboto"/>
            </a:endParaRPr>
          </a:p>
        </p:txBody>
      </p:sp>
      <p:cxnSp>
        <p:nvCxnSpPr>
          <p:cNvPr id="6" name="Straight Connector 5">
            <a:extLst>
              <a:ext uri="{FF2B5EF4-FFF2-40B4-BE49-F238E27FC236}">
                <a16:creationId xmlns:a16="http://schemas.microsoft.com/office/drawing/2014/main" id="{28FA1695-DB2B-4E4F-ABE5-B8C41090C713}"/>
              </a:ext>
            </a:extLst>
          </p:cNvPr>
          <p:cNvCxnSpPr>
            <a:cxnSpLocks/>
          </p:cNvCxnSpPr>
          <p:nvPr/>
        </p:nvCxnSpPr>
        <p:spPr>
          <a:xfrm flipH="1">
            <a:off x="622302" y="4654068"/>
            <a:ext cx="5321298"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413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Rectangle 2">
            <a:extLst>
              <a:ext uri="{FF2B5EF4-FFF2-40B4-BE49-F238E27FC236}">
                <a16:creationId xmlns:a16="http://schemas.microsoft.com/office/drawing/2014/main" id="{97404A35-2EA6-894C-BA97-14D36EFD9C1D}"/>
              </a:ext>
            </a:extLst>
          </p:cNvPr>
          <p:cNvSpPr/>
          <p:nvPr/>
        </p:nvSpPr>
        <p:spPr>
          <a:xfrm>
            <a:off x="0" y="0"/>
            <a:ext cx="12192000" cy="6858000"/>
          </a:xfrm>
          <a:prstGeom prst="rect">
            <a:avLst/>
          </a:prstGeom>
          <a:solidFill>
            <a:srgbClr val="181E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Shape 124"/>
          <p:cNvPicPr preferRelativeResize="0"/>
          <p:nvPr/>
        </p:nvPicPr>
        <p:blipFill rotWithShape="1">
          <a:blip r:embed="rId3">
            <a:alphaModFix amt="27000"/>
          </a:blip>
          <a:srcRect b="7834"/>
          <a:stretch/>
        </p:blipFill>
        <p:spPr>
          <a:xfrm>
            <a:off x="0" y="1787"/>
            <a:ext cx="12204101" cy="6856213"/>
          </a:xfrm>
          <a:prstGeom prst="rect">
            <a:avLst/>
          </a:prstGeom>
          <a:noFill/>
          <a:ln>
            <a:noFill/>
          </a:ln>
        </p:spPr>
      </p:pic>
      <p:sp>
        <p:nvSpPr>
          <p:cNvPr id="127" name="Shape 127"/>
          <p:cNvSpPr txBox="1"/>
          <p:nvPr/>
        </p:nvSpPr>
        <p:spPr>
          <a:xfrm>
            <a:off x="3451185" y="1208803"/>
            <a:ext cx="5289630" cy="1022256"/>
          </a:xfrm>
          <a:prstGeom prst="rect">
            <a:avLst/>
          </a:prstGeom>
          <a:noFill/>
          <a:ln>
            <a:noFill/>
          </a:ln>
        </p:spPr>
        <p:txBody>
          <a:bodyPr spcFirstLastPara="1" wrap="square" lIns="121869" tIns="121869" rIns="121869" bIns="121869" anchor="t" anchorCtr="0">
            <a:noAutofit/>
          </a:bodyPr>
          <a:lstStyle/>
          <a:p>
            <a:pPr algn="ctr">
              <a:buClr>
                <a:srgbClr val="FFFFFF"/>
              </a:buClr>
              <a:buSzPts val="3600"/>
            </a:pPr>
            <a:r>
              <a:rPr lang="en-AU" sz="2800" b="1" dirty="0">
                <a:solidFill>
                  <a:schemeClr val="bg1"/>
                </a:solidFill>
                <a:latin typeface="Arial Black" panose="020B0604020202020204" pitchFamily="34" charset="0"/>
                <a:ea typeface="Roboto"/>
                <a:cs typeface="Arial Black" panose="020B0604020202020204" pitchFamily="34" charset="0"/>
                <a:sym typeface="Roboto"/>
              </a:rPr>
              <a:t>PEACE AND ECONOMIC </a:t>
            </a:r>
            <a:r>
              <a:rPr lang="en" sz="2800" b="1" dirty="0">
                <a:solidFill>
                  <a:schemeClr val="bg1"/>
                </a:solidFill>
                <a:latin typeface="Arial Black" panose="020B0604020202020204" pitchFamily="34" charset="0"/>
                <a:ea typeface="Roboto"/>
                <a:cs typeface="Arial Black" panose="020B0604020202020204" pitchFamily="34" charset="0"/>
                <a:sym typeface="Roboto"/>
              </a:rPr>
              <a:t>PERFORMANCE</a:t>
            </a:r>
          </a:p>
          <a:p>
            <a:pPr algn="ctr">
              <a:buClr>
                <a:srgbClr val="FFFFFF"/>
              </a:buClr>
              <a:buSzPts val="3600"/>
            </a:pPr>
            <a:endParaRPr lang="en" sz="3300" b="1" dirty="0">
              <a:solidFill>
                <a:schemeClr val="bg1">
                  <a:lumMod val="85000"/>
                </a:schemeClr>
              </a:solidFill>
              <a:latin typeface="Arial Black" panose="020B0604020202020204" pitchFamily="34" charset="0"/>
              <a:ea typeface="Roboto"/>
              <a:cs typeface="Arial Black" panose="020B0604020202020204" pitchFamily="34" charset="0"/>
              <a:sym typeface="Roboto"/>
            </a:endParaRPr>
          </a:p>
          <a:p>
            <a:pPr algn="ctr">
              <a:buClr>
                <a:srgbClr val="FFFFFF"/>
              </a:buClr>
              <a:buSzPts val="3600"/>
            </a:pPr>
            <a:endParaRPr sz="3199"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2" name="TextBox 1"/>
          <p:cNvSpPr txBox="1"/>
          <p:nvPr/>
        </p:nvSpPr>
        <p:spPr>
          <a:xfrm>
            <a:off x="1764121" y="2648100"/>
            <a:ext cx="9297418" cy="3139321"/>
          </a:xfrm>
          <a:prstGeom prst="rect">
            <a:avLst/>
          </a:prstGeom>
          <a:noFill/>
        </p:spPr>
        <p:txBody>
          <a:bodyPr wrap="square" rtlCol="0">
            <a:spAutoFit/>
          </a:bodyPr>
          <a:lstStyle/>
          <a:p>
            <a:pPr marL="457200" indent="-457200">
              <a:buClr>
                <a:srgbClr val="4FC0E9"/>
              </a:buClr>
              <a:buFont typeface="Arial" panose="020B0604020202020204" pitchFamily="34" charset="0"/>
              <a:buChar char="•"/>
            </a:pPr>
            <a:r>
              <a:rPr lang="en-GB" sz="2200" dirty="0">
                <a:solidFill>
                  <a:schemeClr val="bg1">
                    <a:lumMod val="85000"/>
                  </a:schemeClr>
                </a:solidFill>
                <a:latin typeface="Arial" panose="020B0604020202020204" pitchFamily="34" charset="0"/>
                <a:ea typeface="Roboto" panose="020B0604020202020204" charset="0"/>
                <a:cs typeface="Arial" panose="020B0604020202020204" pitchFamily="34" charset="0"/>
              </a:rPr>
              <a:t>Countries with very high level of peace achieved over 3 times higher GDP compared to the least peaceful countries for the last 20 years. </a:t>
            </a:r>
          </a:p>
          <a:p>
            <a:pPr marL="457200" indent="-457200">
              <a:buClr>
                <a:srgbClr val="4FC0E9"/>
              </a:buClr>
              <a:buFont typeface="Arial" panose="020B0604020202020204" pitchFamily="34" charset="0"/>
              <a:buChar char="•"/>
            </a:pPr>
            <a:endParaRPr lang="en-GB" sz="2200" dirty="0">
              <a:solidFill>
                <a:schemeClr val="bg1">
                  <a:lumMod val="85000"/>
                </a:schemeClr>
              </a:solidFill>
              <a:latin typeface="Arial" panose="020B0604020202020204" pitchFamily="34" charset="0"/>
              <a:ea typeface="Roboto" panose="020B0604020202020204" charset="0"/>
              <a:cs typeface="Arial" panose="020B0604020202020204" pitchFamily="34" charset="0"/>
            </a:endParaRPr>
          </a:p>
          <a:p>
            <a:pPr marL="457200" indent="-457200">
              <a:buClr>
                <a:srgbClr val="4FC0E9"/>
              </a:buClr>
              <a:buFont typeface="Arial" panose="020B0604020202020204" pitchFamily="34" charset="0"/>
              <a:buChar char="•"/>
            </a:pPr>
            <a:r>
              <a:rPr lang="en-GB" sz="2200" dirty="0">
                <a:solidFill>
                  <a:schemeClr val="bg1">
                    <a:lumMod val="85000"/>
                  </a:schemeClr>
                </a:solidFill>
                <a:latin typeface="Arial" panose="020B0604020202020204" pitchFamily="34" charset="0"/>
                <a:ea typeface="Roboto" panose="020B0604020202020204" charset="0"/>
                <a:cs typeface="Arial" panose="020B0604020202020204" pitchFamily="34" charset="0"/>
              </a:rPr>
              <a:t>Countries with highest improvements in peacefulness over the last decade recorded GDP per capita growth 7 times higher than those that deteriorated most.</a:t>
            </a:r>
          </a:p>
          <a:p>
            <a:pPr marL="457200" indent="-457200">
              <a:buClr>
                <a:srgbClr val="4FC0E9"/>
              </a:buClr>
              <a:buFont typeface="Arial" panose="020B0604020202020204" pitchFamily="34" charset="0"/>
              <a:buChar char="•"/>
            </a:pPr>
            <a:endParaRPr lang="en-GB" sz="2200" dirty="0">
              <a:solidFill>
                <a:schemeClr val="bg1">
                  <a:lumMod val="85000"/>
                </a:schemeClr>
              </a:solidFill>
              <a:latin typeface="Arial" panose="020B0604020202020204" pitchFamily="34" charset="0"/>
              <a:ea typeface="Roboto" panose="020B0604020202020204" charset="0"/>
              <a:cs typeface="Arial" panose="020B0604020202020204" pitchFamily="34" charset="0"/>
            </a:endParaRPr>
          </a:p>
          <a:p>
            <a:pPr marL="457200" indent="-457200">
              <a:buClr>
                <a:srgbClr val="4FC0E9"/>
              </a:buClr>
              <a:buFont typeface="Arial" panose="020B0604020202020204" pitchFamily="34" charset="0"/>
              <a:buChar char="•"/>
            </a:pPr>
            <a:r>
              <a:rPr lang="en-GB" sz="2200" dirty="0">
                <a:solidFill>
                  <a:schemeClr val="bg1">
                    <a:lumMod val="85000"/>
                  </a:schemeClr>
                </a:solidFill>
                <a:latin typeface="Arial" panose="020B0604020202020204" pitchFamily="34" charset="0"/>
                <a:ea typeface="Roboto" panose="020B0604020202020204" charset="0"/>
                <a:cs typeface="Arial" panose="020B0604020202020204" pitchFamily="34" charset="0"/>
              </a:rPr>
              <a:t>Low peace countries economies’ are more volatile</a:t>
            </a:r>
            <a:endParaRPr lang="en-GB" sz="2200" dirty="0">
              <a:solidFill>
                <a:schemeClr val="bg1">
                  <a:lumMod val="8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2200" dirty="0">
              <a:solidFill>
                <a:schemeClr val="bg1">
                  <a:lumMod val="85000"/>
                </a:schemeClr>
              </a:solidFill>
            </a:endParaRPr>
          </a:p>
        </p:txBody>
      </p:sp>
      <p:pic>
        <p:nvPicPr>
          <p:cNvPr id="8" name="Picture 7">
            <a:extLst>
              <a:ext uri="{FF2B5EF4-FFF2-40B4-BE49-F238E27FC236}">
                <a16:creationId xmlns:a16="http://schemas.microsoft.com/office/drawing/2014/main" id="{FE266FD8-70E2-6C41-990A-CA924B36A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423" y="5683249"/>
            <a:ext cx="1358393" cy="1212851"/>
          </a:xfrm>
          <a:prstGeom prst="rect">
            <a:avLst/>
          </a:prstGeom>
        </p:spPr>
      </p:pic>
      <p:cxnSp>
        <p:nvCxnSpPr>
          <p:cNvPr id="7" name="Straight Connector 6">
            <a:extLst>
              <a:ext uri="{FF2B5EF4-FFF2-40B4-BE49-F238E27FC236}">
                <a16:creationId xmlns:a16="http://schemas.microsoft.com/office/drawing/2014/main" id="{42D38CBC-101B-9B43-8862-CA44B529E5FF}"/>
              </a:ext>
            </a:extLst>
          </p:cNvPr>
          <p:cNvCxnSpPr>
            <a:cxnSpLocks/>
          </p:cNvCxnSpPr>
          <p:nvPr/>
        </p:nvCxnSpPr>
        <p:spPr>
          <a:xfrm flipH="1">
            <a:off x="4417888" y="2358554"/>
            <a:ext cx="3277457" cy="0"/>
          </a:xfrm>
          <a:prstGeom prst="line">
            <a:avLst/>
          </a:prstGeom>
          <a:ln w="762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119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36966" y="715133"/>
            <a:ext cx="11421634" cy="821568"/>
          </a:xfrm>
          <a:prstGeom prst="rect">
            <a:avLst/>
          </a:prstGeom>
          <a:noFill/>
          <a:ln>
            <a:noFill/>
          </a:ln>
        </p:spPr>
        <p:txBody>
          <a:bodyPr spcFirstLastPara="1" wrap="square" lIns="121900" tIns="121900" rIns="121900" bIns="121900" anchor="t" anchorCtr="0">
            <a:noAutofit/>
          </a:bodyPr>
          <a:lstStyle/>
          <a:p>
            <a:pPr>
              <a:lnSpc>
                <a:spcPct val="111111"/>
              </a:lnSpc>
              <a:buClr>
                <a:srgbClr val="FFFFFF"/>
              </a:buClr>
              <a:buSzPts val="3600"/>
            </a:pPr>
            <a:r>
              <a:rPr lang="en-US" sz="2800" b="1" dirty="0">
                <a:latin typeface="Arial Black" panose="020B0604020202020204" pitchFamily="34" charset="0"/>
                <a:cs typeface="Arial Black" panose="020B0604020202020204" pitchFamily="34" charset="0"/>
              </a:rPr>
              <a:t>PEACEFULNESS AND EASE OF DOING BUSINESS</a:t>
            </a:r>
            <a:endParaRPr lang="en-US" sz="2800"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107" name="Shape 107"/>
          <p:cNvSpPr txBox="1"/>
          <p:nvPr/>
        </p:nvSpPr>
        <p:spPr>
          <a:xfrm>
            <a:off x="703766" y="1296133"/>
            <a:ext cx="10214169" cy="5431052"/>
          </a:xfrm>
          <a:prstGeom prst="rect">
            <a:avLst/>
          </a:prstGeom>
          <a:noFill/>
          <a:ln>
            <a:noFill/>
          </a:ln>
        </p:spPr>
        <p:txBody>
          <a:bodyPr spcFirstLastPara="1" wrap="square" lIns="121900" tIns="121900" rIns="121900" bIns="121900" anchor="t" anchorCtr="0">
            <a:noAutofit/>
          </a:bodyPr>
          <a:lstStyle/>
          <a:p>
            <a:pPr marL="567252" indent="-380990">
              <a:lnSpc>
                <a:spcPct val="115000"/>
              </a:lnSpc>
              <a:buSzPts val="1400"/>
              <a:buFont typeface="Arial" panose="020B0604020202020204" pitchFamily="34" charset="0"/>
              <a:buChar char="•"/>
            </a:pPr>
            <a:endParaRPr sz="3600" dirty="0">
              <a:latin typeface="Roboto"/>
              <a:ea typeface="Roboto"/>
              <a:cs typeface="Roboto"/>
              <a:sym typeface="Roboto"/>
            </a:endParaRPr>
          </a:p>
        </p:txBody>
      </p:sp>
      <p:pic>
        <p:nvPicPr>
          <p:cNvPr id="5" name="Picture 4"/>
          <p:cNvPicPr>
            <a:picLocks noChangeAspect="1"/>
          </p:cNvPicPr>
          <p:nvPr/>
        </p:nvPicPr>
        <p:blipFill>
          <a:blip r:embed="rId3"/>
          <a:stretch>
            <a:fillRect/>
          </a:stretch>
        </p:blipFill>
        <p:spPr>
          <a:xfrm>
            <a:off x="1674110" y="1433885"/>
            <a:ext cx="8273479" cy="4963429"/>
          </a:xfrm>
          <a:prstGeom prst="rect">
            <a:avLst/>
          </a:prstGeom>
        </p:spPr>
      </p:pic>
    </p:spTree>
    <p:extLst>
      <p:ext uri="{BB962C8B-B14F-4D97-AF65-F5344CB8AC3E}">
        <p14:creationId xmlns:p14="http://schemas.microsoft.com/office/powerpoint/2010/main" val="1600417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62366" y="727833"/>
            <a:ext cx="9364233" cy="657200"/>
          </a:xfrm>
          <a:prstGeom prst="rect">
            <a:avLst/>
          </a:prstGeom>
          <a:noFill/>
          <a:ln>
            <a:noFill/>
          </a:ln>
        </p:spPr>
        <p:txBody>
          <a:bodyPr spcFirstLastPara="1" wrap="square" lIns="121900" tIns="121900" rIns="121900" bIns="121900" anchor="t" anchorCtr="0">
            <a:noAutofit/>
          </a:bodyPr>
          <a:lstStyle/>
          <a:p>
            <a:pPr>
              <a:lnSpc>
                <a:spcPct val="111111"/>
              </a:lnSpc>
              <a:buClr>
                <a:srgbClr val="FFFFFF"/>
              </a:buClr>
              <a:buSzPts val="3600"/>
            </a:pPr>
            <a:r>
              <a:rPr lang="en-US" sz="2800" b="1" dirty="0">
                <a:latin typeface="Arial Black" panose="020B0604020202020204" pitchFamily="34" charset="0"/>
                <a:cs typeface="Arial Black" panose="020B0604020202020204" pitchFamily="34" charset="0"/>
              </a:rPr>
              <a:t>PEACE AND ECONOMICS FEED-BACK  LOOP</a:t>
            </a:r>
            <a:endParaRPr lang="en-US" sz="2800" b="1" dirty="0">
              <a:solidFill>
                <a:srgbClr val="00B0F0"/>
              </a:solidFill>
              <a:latin typeface="Arial Black" panose="020B0604020202020204" pitchFamily="34" charset="0"/>
              <a:ea typeface="Roboto"/>
              <a:cs typeface="Arial Black" panose="020B0604020202020204" pitchFamily="34" charset="0"/>
              <a:sym typeface="Roboto"/>
            </a:endParaRPr>
          </a:p>
        </p:txBody>
      </p:sp>
      <p:sp>
        <p:nvSpPr>
          <p:cNvPr id="107" name="Shape 107"/>
          <p:cNvSpPr txBox="1"/>
          <p:nvPr/>
        </p:nvSpPr>
        <p:spPr>
          <a:xfrm>
            <a:off x="703766" y="1296133"/>
            <a:ext cx="10214169" cy="5431052"/>
          </a:xfrm>
          <a:prstGeom prst="rect">
            <a:avLst/>
          </a:prstGeom>
          <a:noFill/>
          <a:ln>
            <a:noFill/>
          </a:ln>
        </p:spPr>
        <p:txBody>
          <a:bodyPr spcFirstLastPara="1" wrap="square" lIns="121900" tIns="121900" rIns="121900" bIns="121900" anchor="t" anchorCtr="0">
            <a:noAutofit/>
          </a:bodyPr>
          <a:lstStyle/>
          <a:p>
            <a:r>
              <a:rPr lang="en-US" sz="2000" b="1" dirty="0">
                <a:solidFill>
                  <a:srgbClr val="2C3744"/>
                </a:solidFill>
                <a:latin typeface="Arial" panose="020B0604020202020204" pitchFamily="34" charset="0"/>
                <a:cs typeface="Arial" panose="020B0604020202020204" pitchFamily="34" charset="0"/>
              </a:rPr>
              <a:t>Upward Spiral</a:t>
            </a:r>
          </a:p>
          <a:p>
            <a:r>
              <a:rPr lang="en-US" sz="2000" dirty="0">
                <a:solidFill>
                  <a:srgbClr val="2C3744"/>
                </a:solidFill>
                <a:latin typeface="Arial" panose="020B0604020202020204" pitchFamily="34" charset="0"/>
                <a:cs typeface="Arial" panose="020B0604020202020204" pitchFamily="34" charset="0"/>
              </a:rPr>
              <a:t>Heightened levels of economic activity </a:t>
            </a:r>
          </a:p>
          <a:p>
            <a:pPr marL="742950" lvl="1" indent="-285750">
              <a:buFont typeface="Arial" panose="020B0604020202020204" pitchFamily="34" charset="0"/>
              <a:buChar char="•"/>
            </a:pPr>
            <a:r>
              <a:rPr lang="en-US" sz="2000" dirty="0">
                <a:solidFill>
                  <a:srgbClr val="2C3744"/>
                </a:solidFill>
                <a:latin typeface="Arial" panose="020B0604020202020204" pitchFamily="34" charset="0"/>
                <a:cs typeface="Arial" panose="020B0604020202020204" pitchFamily="34" charset="0"/>
              </a:rPr>
              <a:t>increases degree of interdependence between individuals and groups</a:t>
            </a:r>
          </a:p>
          <a:p>
            <a:pPr marL="742950" lvl="1" indent="-285750">
              <a:buFont typeface="Arial" panose="020B0604020202020204" pitchFamily="34" charset="0"/>
              <a:buChar char="•"/>
            </a:pPr>
            <a:r>
              <a:rPr lang="en-US" sz="2000" dirty="0">
                <a:solidFill>
                  <a:srgbClr val="2C3744"/>
                </a:solidFill>
                <a:latin typeface="Arial" panose="020B0604020202020204" pitchFamily="34" charset="0"/>
                <a:cs typeface="Arial" panose="020B0604020202020204" pitchFamily="34" charset="0"/>
              </a:rPr>
              <a:t>Incentive for maintaining and upholding Peace grows stronger as degree of economic inter-dependence rises</a:t>
            </a:r>
          </a:p>
          <a:p>
            <a:endParaRPr lang="en-US" sz="2000" dirty="0">
              <a:solidFill>
                <a:srgbClr val="2C3744"/>
              </a:solidFill>
              <a:latin typeface="Arial" panose="020B0604020202020204" pitchFamily="34" charset="0"/>
              <a:cs typeface="Arial" panose="020B0604020202020204" pitchFamily="34" charset="0"/>
            </a:endParaRPr>
          </a:p>
          <a:p>
            <a:r>
              <a:rPr lang="en-US" sz="2000" b="1" dirty="0">
                <a:solidFill>
                  <a:srgbClr val="2C3744"/>
                </a:solidFill>
                <a:latin typeface="Arial" panose="020B0604020202020204" pitchFamily="34" charset="0"/>
                <a:cs typeface="Arial" panose="020B0604020202020204" pitchFamily="34" charset="0"/>
              </a:rPr>
              <a:t>Downward Spiral</a:t>
            </a:r>
          </a:p>
          <a:p>
            <a:r>
              <a:rPr lang="en-US" sz="2000" dirty="0">
                <a:solidFill>
                  <a:srgbClr val="2C3744"/>
                </a:solidFill>
                <a:latin typeface="Arial" panose="020B0604020202020204" pitchFamily="34" charset="0"/>
                <a:cs typeface="Arial" panose="020B0604020202020204" pitchFamily="34" charset="0"/>
              </a:rPr>
              <a:t>At low levels of economic activity  </a:t>
            </a:r>
          </a:p>
          <a:p>
            <a:pPr marL="742950" lvl="1" indent="-285750">
              <a:buFont typeface="Arial" panose="020B0604020202020204" pitchFamily="34" charset="0"/>
              <a:buChar char="•"/>
            </a:pPr>
            <a:r>
              <a:rPr lang="en-US" sz="2000" dirty="0">
                <a:solidFill>
                  <a:srgbClr val="2C3744"/>
                </a:solidFill>
                <a:latin typeface="Arial" panose="020B0604020202020204" pitchFamily="34" charset="0"/>
                <a:cs typeface="Arial" panose="020B0604020202020204" pitchFamily="34" charset="0"/>
              </a:rPr>
              <a:t>unemployed agents may disrupt economic activities through violent means</a:t>
            </a:r>
          </a:p>
          <a:p>
            <a:pPr marL="742950" lvl="1" indent="-285750">
              <a:buFont typeface="Arial" panose="020B0604020202020204" pitchFamily="34" charset="0"/>
              <a:buChar char="•"/>
            </a:pPr>
            <a:r>
              <a:rPr lang="en-US" sz="2000" dirty="0">
                <a:solidFill>
                  <a:srgbClr val="2C3744"/>
                </a:solidFill>
                <a:latin typeface="Arial" panose="020B0604020202020204" pitchFamily="34" charset="0"/>
                <a:cs typeface="Arial" panose="020B0604020202020204" pitchFamily="34" charset="0"/>
              </a:rPr>
              <a:t>Cost of doing business increases, profitability decreases, potential future investment of businesses declines  </a:t>
            </a:r>
            <a:endParaRPr lang="en-AU" sz="2000" dirty="0">
              <a:solidFill>
                <a:srgbClr val="2C3744"/>
              </a:solidFill>
              <a:latin typeface="Arial" panose="020B0604020202020204" pitchFamily="34" charset="0"/>
              <a:cs typeface="Arial" panose="020B0604020202020204" pitchFamily="34" charset="0"/>
            </a:endParaRPr>
          </a:p>
          <a:p>
            <a:pPr marL="567252" indent="-380990">
              <a:lnSpc>
                <a:spcPct val="115000"/>
              </a:lnSpc>
              <a:buSzPts val="1400"/>
              <a:buFont typeface="Arial" panose="020B0604020202020204" pitchFamily="34" charset="0"/>
              <a:buChar char="•"/>
            </a:pPr>
            <a:endParaRPr sz="2000" dirty="0">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2874317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49666" y="793750"/>
            <a:ext cx="9313434" cy="832057"/>
          </a:xfrm>
          <a:prstGeom prst="rect">
            <a:avLst/>
          </a:prstGeom>
          <a:noFill/>
          <a:ln>
            <a:noFill/>
          </a:ln>
        </p:spPr>
        <p:txBody>
          <a:bodyPr spcFirstLastPara="1" wrap="square" lIns="121900" tIns="121900" rIns="121900" bIns="121900" anchor="t" anchorCtr="0">
            <a:noAutofit/>
          </a:bodyPr>
          <a:lstStyle/>
          <a:p>
            <a:pPr>
              <a:lnSpc>
                <a:spcPts val="2860"/>
              </a:lnSpc>
              <a:buClr>
                <a:srgbClr val="FFFFFF"/>
              </a:buClr>
              <a:buSzPts val="3600"/>
            </a:pPr>
            <a:r>
              <a:rPr lang="en-US" sz="2800" b="1" dirty="0">
                <a:latin typeface="Arial Black" panose="020B0604020202020204" pitchFamily="34" charset="0"/>
                <a:cs typeface="Arial Black" panose="020B0604020202020204" pitchFamily="34" charset="0"/>
              </a:rPr>
              <a:t>MOST SERIOUS CONSTRAINT TO BUSINESS BY PEACEFULNESS</a:t>
            </a:r>
            <a:endParaRPr lang="en-US" sz="2800" b="1" dirty="0">
              <a:solidFill>
                <a:srgbClr val="00B0F0"/>
              </a:solidFill>
              <a:latin typeface="Arial Black" panose="020B0604020202020204" pitchFamily="34" charset="0"/>
              <a:ea typeface="Roboto"/>
              <a:cs typeface="Arial Black" panose="020B0604020202020204" pitchFamily="34" charset="0"/>
              <a:sym typeface="Roboto"/>
            </a:endParaRPr>
          </a:p>
        </p:txBody>
      </p:sp>
      <p:pic>
        <p:nvPicPr>
          <p:cNvPr id="6" name="Picture 5"/>
          <p:cNvPicPr>
            <a:picLocks noChangeAspect="1"/>
          </p:cNvPicPr>
          <p:nvPr/>
        </p:nvPicPr>
        <p:blipFill>
          <a:blip r:embed="rId3"/>
          <a:stretch>
            <a:fillRect/>
          </a:stretch>
        </p:blipFill>
        <p:spPr>
          <a:xfrm>
            <a:off x="371475" y="1833880"/>
            <a:ext cx="10868025" cy="4489863"/>
          </a:xfrm>
          <a:prstGeom prst="rect">
            <a:avLst/>
          </a:prstGeom>
        </p:spPr>
      </p:pic>
    </p:spTree>
    <p:extLst>
      <p:ext uri="{BB962C8B-B14F-4D97-AF65-F5344CB8AC3E}">
        <p14:creationId xmlns:p14="http://schemas.microsoft.com/office/powerpoint/2010/main" val="1579900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EP 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P Theme1" id="{A7EA6696-9AC9-854C-A0D0-147B43AB1443}" vid="{F8B7EA2F-4845-5F4B-A7C1-14C314390717}"/>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Theme">
  <a:themeElements>
    <a:clrScheme name="Investor PRO Light">
      <a:dk1>
        <a:srgbClr val="737572"/>
      </a:dk1>
      <a:lt1>
        <a:sysClr val="window" lastClr="FFFFFF"/>
      </a:lt1>
      <a:dk2>
        <a:srgbClr val="445469"/>
      </a:dk2>
      <a:lt2>
        <a:srgbClr val="F6F7FA"/>
      </a:lt2>
      <a:accent1>
        <a:srgbClr val="0D73B2"/>
      </a:accent1>
      <a:accent2>
        <a:srgbClr val="445468"/>
      </a:accent2>
      <a:accent3>
        <a:srgbClr val="33D1AD"/>
      </a:accent3>
      <a:accent4>
        <a:srgbClr val="F19A14"/>
      </a:accent4>
      <a:accent5>
        <a:srgbClr val="91CE55"/>
      </a:accent5>
      <a:accent6>
        <a:srgbClr val="CAC9D0"/>
      </a:accent6>
      <a:hlink>
        <a:srgbClr val="216BA9"/>
      </a:hlink>
      <a:folHlink>
        <a:srgbClr val="1FB18A"/>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IEP 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P Theme1" id="{A7EA6696-9AC9-854C-A0D0-147B43AB1443}" vid="{F8B7EA2F-4845-5F4B-A7C1-14C31439071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00847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7754</TotalTime>
  <Words>1699</Words>
  <Application>Microsoft Office PowerPoint</Application>
  <PresentationFormat>Widescreen</PresentationFormat>
  <Paragraphs>218</Paragraphs>
  <Slides>41</Slides>
  <Notes>41</Notes>
  <HiddenSlides>1</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41</vt:i4>
      </vt:variant>
    </vt:vector>
  </HeadingPairs>
  <TitlesOfParts>
    <vt:vector size="57" baseType="lpstr">
      <vt:lpstr>Arial</vt:lpstr>
      <vt:lpstr>Arial Black</vt:lpstr>
      <vt:lpstr>Calibri</vt:lpstr>
      <vt:lpstr>Calibri Light</vt:lpstr>
      <vt:lpstr>Georgia</vt:lpstr>
      <vt:lpstr>Graphik Medium</vt:lpstr>
      <vt:lpstr>Lato Light</vt:lpstr>
      <vt:lpstr>Roboto</vt:lpstr>
      <vt:lpstr>Wingdings</vt:lpstr>
      <vt:lpstr>Office Theme</vt:lpstr>
      <vt:lpstr>IEP Theme1</vt:lpstr>
      <vt:lpstr>1_Office Theme</vt:lpstr>
      <vt:lpstr>2_Office Theme</vt:lpstr>
      <vt:lpstr>4_Office Theme</vt:lpstr>
      <vt:lpstr>Default Theme</vt:lpstr>
      <vt:lpstr>2_IEP 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Zakaria Siddiqui</dc:creator>
  <cp:lastModifiedBy>Andrea Abel</cp:lastModifiedBy>
  <cp:revision>232</cp:revision>
  <dcterms:created xsi:type="dcterms:W3CDTF">2018-01-15T01:28:04Z</dcterms:created>
  <dcterms:modified xsi:type="dcterms:W3CDTF">2019-05-16T01:42:04Z</dcterms:modified>
</cp:coreProperties>
</file>