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298" r:id="rId3"/>
    <p:sldId id="296" r:id="rId4"/>
    <p:sldId id="291" r:id="rId5"/>
    <p:sldId id="293" r:id="rId6"/>
    <p:sldId id="286" r:id="rId7"/>
    <p:sldId id="295" r:id="rId8"/>
    <p:sldId id="290" r:id="rId9"/>
    <p:sldId id="287" r:id="rId10"/>
    <p:sldId id="289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1298">
          <p15:clr>
            <a:srgbClr val="A4A3A4"/>
          </p15:clr>
        </p15:guide>
        <p15:guide id="7" orient="horz" pos="709">
          <p15:clr>
            <a:srgbClr val="A4A3A4"/>
          </p15:clr>
        </p15:guide>
        <p15:guide id="8" pos="340">
          <p15:clr>
            <a:srgbClr val="A4A3A4"/>
          </p15:clr>
        </p15:guide>
        <p15:guide id="9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116" autoAdjust="0"/>
  </p:normalViewPr>
  <p:slideViewPr>
    <p:cSldViewPr showGuides="1">
      <p:cViewPr varScale="1">
        <p:scale>
          <a:sx n="104" d="100"/>
          <a:sy n="104" d="100"/>
        </p:scale>
        <p:origin x="1806" y="96"/>
      </p:cViewPr>
      <p:guideLst>
        <p:guide orient="horz" pos="2160"/>
        <p:guide pos="2880"/>
        <p:guide orient="horz" pos="164"/>
        <p:guide orient="horz" pos="3884"/>
        <p:guide orient="horz" pos="4110"/>
        <p:guide orient="horz" pos="1298"/>
        <p:guide orient="horz" pos="709"/>
        <p:guide pos="340"/>
        <p:guide pos="542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48" d="100"/>
          <a:sy n="48" d="100"/>
        </p:scale>
        <p:origin x="-27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29/08/2019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29/08/2019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483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559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66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98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1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4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2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69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11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95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03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3" y="2636912"/>
            <a:ext cx="7344866" cy="1296218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3" y="4005337"/>
            <a:ext cx="7347907" cy="338554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52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64904"/>
            <a:ext cx="8064499" cy="1296218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5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6411" y="3933329"/>
            <a:ext cx="8067838" cy="338554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5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2060574"/>
            <a:ext cx="8064666" cy="4105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6380625"/>
            <a:ext cx="35719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0625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980728"/>
            <a:ext cx="8064666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486541"/>
            <a:ext cx="8064666" cy="338554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081088" indent="0">
              <a:buNone/>
              <a:defRPr/>
            </a:lvl4pPr>
            <a:lvl5pPr marL="14366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060574"/>
            <a:ext cx="3959974" cy="4104729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2060574"/>
            <a:ext cx="3960416" cy="4104729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6380625"/>
            <a:ext cx="35719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0625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79200"/>
            <a:ext cx="8064666" cy="50558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2DE2B0-660F-42B0-8FCC-4A0893ABC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486541"/>
            <a:ext cx="8064666" cy="338554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081088" indent="0">
              <a:buNone/>
              <a:defRPr/>
            </a:lvl4pPr>
            <a:lvl5pPr marL="14366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2060574"/>
            <a:ext cx="3947959" cy="4106281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4008" y="2060596"/>
            <a:ext cx="3960408" cy="41076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6380625"/>
            <a:ext cx="35719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0625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79200"/>
            <a:ext cx="8064666" cy="494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88B394-448C-421A-BF9C-1B9401F68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486541"/>
            <a:ext cx="8064666" cy="338554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081088" indent="0">
              <a:buNone/>
              <a:defRPr/>
            </a:lvl4pPr>
            <a:lvl5pPr marL="14366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2060575"/>
            <a:ext cx="5256386" cy="409774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9751" y="2059023"/>
            <a:ext cx="2699834" cy="409774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6380625"/>
            <a:ext cx="35719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0625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979200"/>
            <a:ext cx="8064500" cy="494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8C42C2-ACB9-4B97-ADF0-B9FBFFCBC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486541"/>
            <a:ext cx="8064500" cy="338554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081088" indent="0">
              <a:buNone/>
              <a:defRPr/>
            </a:lvl4pPr>
            <a:lvl5pPr marL="14366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2060574"/>
            <a:ext cx="5184378" cy="4104729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4416" y="2060574"/>
            <a:ext cx="2699834" cy="410472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6380625"/>
            <a:ext cx="35719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0625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979200"/>
            <a:ext cx="8064500" cy="5055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795271-99CB-4951-9BF4-AE6B4FA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486541"/>
            <a:ext cx="8064500" cy="338554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081088" indent="0">
              <a:buNone/>
              <a:defRPr/>
            </a:lvl4pPr>
            <a:lvl5pPr marL="14366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0" y="2060574"/>
            <a:ext cx="8064499" cy="360067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5733802"/>
            <a:ext cx="7920037" cy="432048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6380625"/>
            <a:ext cx="35719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0625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77443"/>
            <a:ext cx="8064500" cy="50734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DC5BD8-CD57-47B1-9D14-1D696289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486541"/>
            <a:ext cx="8064499" cy="338554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081088" indent="0">
              <a:buNone/>
              <a:defRPr/>
            </a:lvl4pPr>
            <a:lvl5pPr marL="14366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6380625"/>
            <a:ext cx="35719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0625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979200"/>
            <a:ext cx="8064500" cy="5055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3E4BE7-C810-4E0E-BCE1-92ED098F8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486541"/>
            <a:ext cx="8064500" cy="338554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081088" indent="0">
              <a:buNone/>
              <a:defRPr/>
            </a:lvl4pPr>
            <a:lvl5pPr marL="14366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979200"/>
            <a:ext cx="80645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060574"/>
            <a:ext cx="8064499" cy="4105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6380625"/>
            <a:ext cx="35719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0625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39552" y="6380625"/>
            <a:ext cx="4572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dirty="0">
                <a:solidFill>
                  <a:schemeClr val="accent3"/>
                </a:solidFill>
              </a:rPr>
              <a:t>Department of Home</a:t>
            </a:r>
            <a:r>
              <a:rPr lang="en-GB" sz="800" baseline="0" dirty="0">
                <a:solidFill>
                  <a:schemeClr val="accent3"/>
                </a:solidFill>
              </a:rPr>
              <a:t> Affairs</a:t>
            </a:r>
            <a:endParaRPr lang="en-AU" sz="800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743"/>
            <a:ext cx="9144000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650" r:id="rId3"/>
    <p:sldLayoutId id="2147483652" r:id="rId4"/>
    <p:sldLayoutId id="2147483761" r:id="rId5"/>
    <p:sldLayoutId id="2147483656" r:id="rId6"/>
    <p:sldLayoutId id="2147483732" r:id="rId7"/>
    <p:sldLayoutId id="2147483657" r:id="rId8"/>
    <p:sldLayoutId id="2147483654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57188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9988" indent="-4572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556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7188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lavery.consultations@homeaffairs.gov.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7433" y="2636912"/>
            <a:ext cx="7344866" cy="1280351"/>
          </a:xfrm>
        </p:spPr>
        <p:txBody>
          <a:bodyPr/>
          <a:lstStyle/>
          <a:p>
            <a:r>
              <a:rPr lang="en-AU" dirty="0" smtClean="0"/>
              <a:t>Modern Slavery Act 2018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751" y="2204864"/>
            <a:ext cx="4464297" cy="3960985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1200"/>
              </a:spcAft>
            </a:pPr>
            <a:r>
              <a:rPr lang="en-US" dirty="0" smtClean="0"/>
              <a:t>Established to implement the Act.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Advise and support business.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Promote best-practice and monitor compliance.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Administer statements register.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Develop Commonwealth statement. </a:t>
            </a:r>
            <a:endParaRPr lang="en-AU" dirty="0"/>
          </a:p>
          <a:p>
            <a:pPr marL="355600" lvl="1" indent="0">
              <a:buNone/>
            </a:pPr>
            <a:endParaRPr lang="en-US" dirty="0" smtClean="0"/>
          </a:p>
          <a:p>
            <a:pPr marL="355600" lvl="1" indent="0">
              <a:buNone/>
            </a:pPr>
            <a:r>
              <a:rPr lang="en-US" dirty="0" smtClean="0"/>
              <a:t>Email: </a:t>
            </a:r>
            <a:r>
              <a:rPr lang="en-US" dirty="0" err="1" smtClean="0">
                <a:hlinkClick r:id="rId3"/>
              </a:rPr>
              <a:t>slavery.consultations@home</a:t>
            </a:r>
            <a:r>
              <a:rPr lang="en-US" dirty="0" smtClean="0">
                <a:hlinkClick r:id="rId3"/>
              </a:rPr>
              <a:t> affairs.gov.au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80728"/>
            <a:ext cx="8064666" cy="984885"/>
          </a:xfrm>
        </p:spPr>
        <p:txBody>
          <a:bodyPr/>
          <a:lstStyle/>
          <a:p>
            <a:r>
              <a:rPr lang="en-AU" dirty="0" smtClean="0"/>
              <a:t>Modern Slavery Business Engagement Unit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5905"/>
            <a:ext cx="2471555" cy="24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751" y="2060574"/>
            <a:ext cx="4680321" cy="4105275"/>
          </a:xfrm>
        </p:spPr>
        <p:txBody>
          <a:bodyPr/>
          <a:lstStyle/>
          <a:p>
            <a:pPr lvl="0"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Detailed A-Z guide to compliance. </a:t>
            </a:r>
          </a:p>
          <a:p>
            <a:pPr lvl="0"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Developed with business and civil society experts. </a:t>
            </a:r>
          </a:p>
          <a:p>
            <a:pPr lvl="0"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Modern Slavery Conference –              26-27 June </a:t>
            </a:r>
          </a:p>
          <a:p>
            <a:pPr lvl="0">
              <a:spcBef>
                <a:spcPts val="1800"/>
              </a:spcBef>
              <a:spcAft>
                <a:spcPts val="1200"/>
              </a:spcAft>
            </a:pPr>
            <a:endParaRPr lang="en-US" dirty="0" smtClean="0"/>
          </a:p>
          <a:p>
            <a:pPr lvl="0">
              <a:spcBef>
                <a:spcPts val="1800"/>
              </a:spcBef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80728"/>
            <a:ext cx="8064666" cy="492443"/>
          </a:xfrm>
        </p:spPr>
        <p:txBody>
          <a:bodyPr/>
          <a:lstStyle/>
          <a:p>
            <a:r>
              <a:rPr lang="en-AU" dirty="0" smtClean="0"/>
              <a:t>Government guidance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05" y="2204864"/>
            <a:ext cx="2582111" cy="25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751" y="2060574"/>
            <a:ext cx="3960241" cy="4105275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Aim:</a:t>
            </a:r>
            <a:r>
              <a:rPr lang="en-US" dirty="0"/>
              <a:t> </a:t>
            </a:r>
            <a:r>
              <a:rPr lang="en-US" dirty="0" smtClean="0"/>
              <a:t>combat modern slavery in the supply chains of Australian goods and services. </a:t>
            </a:r>
          </a:p>
          <a:p>
            <a:pPr marL="0" lvl="0" indent="0">
              <a:buNone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Up to </a:t>
            </a:r>
            <a:r>
              <a:rPr lang="en-US" b="1" dirty="0" smtClean="0"/>
              <a:t>25 million </a:t>
            </a:r>
            <a:r>
              <a:rPr lang="en-US" dirty="0" smtClean="0"/>
              <a:t>modern slavery victims exploited in global supply chains.</a:t>
            </a:r>
          </a:p>
          <a:p>
            <a:pPr marL="355600" lvl="1" indent="0">
              <a:buNone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Estimated </a:t>
            </a:r>
            <a:r>
              <a:rPr lang="en-US" b="1" dirty="0" smtClean="0"/>
              <a:t>1,900 </a:t>
            </a:r>
            <a:r>
              <a:rPr lang="en-US" dirty="0" smtClean="0"/>
              <a:t>Australian victims.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64704"/>
            <a:ext cx="8064666" cy="984885"/>
          </a:xfrm>
        </p:spPr>
        <p:txBody>
          <a:bodyPr/>
          <a:lstStyle/>
          <a:p>
            <a:r>
              <a:rPr lang="en-AU" dirty="0" smtClean="0"/>
              <a:t>Why is there a Modern Slavery Act?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2592796" cy="2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20688"/>
            <a:ext cx="8064666" cy="492443"/>
          </a:xfrm>
        </p:spPr>
        <p:txBody>
          <a:bodyPr/>
          <a:lstStyle/>
          <a:p>
            <a:r>
              <a:rPr lang="en-AU" dirty="0" smtClean="0"/>
              <a:t>What is modern slavery?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1907704" y="1340768"/>
            <a:ext cx="691276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sz="1400" b="1" dirty="0">
                <a:solidFill>
                  <a:schemeClr val="accent1"/>
                </a:solidFill>
              </a:rPr>
              <a:t>MODERN SLAVERY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Worker </a:t>
            </a:r>
            <a:r>
              <a:rPr lang="en-AU" sz="1400" b="1" dirty="0"/>
              <a:t>cannot refuse or cease work </a:t>
            </a:r>
            <a:r>
              <a:rPr lang="en-AU" sz="1400" dirty="0"/>
              <a:t>because of coercion, threats or deception.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Worker </a:t>
            </a:r>
            <a:r>
              <a:rPr lang="en-AU" sz="1400" dirty="0"/>
              <a:t>may also be </a:t>
            </a:r>
            <a:r>
              <a:rPr lang="en-AU" sz="1400" b="1" dirty="0"/>
              <a:t>deprived of personal freedom</a:t>
            </a:r>
            <a:r>
              <a:rPr lang="en-AU" sz="1400" dirty="0"/>
              <a:t>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sz="1400" b="1" dirty="0">
                <a:solidFill>
                  <a:schemeClr val="accent1"/>
                </a:solidFill>
              </a:rPr>
              <a:t>DANGEROUS OR SUBSTANDARD WORKING CONDITIONS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Worker </a:t>
            </a:r>
            <a:r>
              <a:rPr lang="en-AU" sz="1400" b="1" dirty="0"/>
              <a:t>can refuse or cease work </a:t>
            </a:r>
            <a:r>
              <a:rPr lang="en-AU" sz="1400" dirty="0"/>
              <a:t>but doing so may lead to detriment.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Worker </a:t>
            </a:r>
            <a:r>
              <a:rPr lang="en-AU" sz="1400" dirty="0"/>
              <a:t>is </a:t>
            </a:r>
            <a:r>
              <a:rPr lang="en-AU" sz="1400" b="1" dirty="0"/>
              <a:t>not paid fairly</a:t>
            </a:r>
            <a:r>
              <a:rPr lang="en-AU" sz="1400" dirty="0"/>
              <a:t> and does not receive some or all entitlements.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Worker </a:t>
            </a:r>
            <a:r>
              <a:rPr lang="en-AU" sz="1400" dirty="0"/>
              <a:t>may be </a:t>
            </a:r>
            <a:r>
              <a:rPr lang="en-AU" sz="1400" b="1" dirty="0"/>
              <a:t>required to work excessive hours</a:t>
            </a:r>
            <a:r>
              <a:rPr lang="en-AU" sz="1400" dirty="0"/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Workplace </a:t>
            </a:r>
            <a:r>
              <a:rPr lang="en-AU" sz="1400" dirty="0"/>
              <a:t>is </a:t>
            </a:r>
            <a:r>
              <a:rPr lang="en-AU" sz="1400" b="1" dirty="0"/>
              <a:t>unsafe</a:t>
            </a:r>
            <a:r>
              <a:rPr lang="en-AU" sz="1400" dirty="0"/>
              <a:t>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sz="1400" b="1" dirty="0">
                <a:solidFill>
                  <a:schemeClr val="accent1"/>
                </a:solidFill>
              </a:rPr>
              <a:t>DECENT WORK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Workers</a:t>
            </a:r>
            <a:r>
              <a:rPr lang="en-AU" sz="1400" dirty="0"/>
              <a:t>’ rights </a:t>
            </a:r>
            <a:r>
              <a:rPr lang="en-AU" sz="1400" b="1" dirty="0"/>
              <a:t>respected</a:t>
            </a:r>
            <a:r>
              <a:rPr lang="en-AU" sz="1400" dirty="0"/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Worker </a:t>
            </a:r>
            <a:r>
              <a:rPr lang="en-AU" sz="1400" b="1" dirty="0"/>
              <a:t>free to refuse or cease work.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Worker </a:t>
            </a:r>
            <a:r>
              <a:rPr lang="en-AU" sz="1400" b="1" dirty="0"/>
              <a:t>paid fairly </a:t>
            </a:r>
            <a:r>
              <a:rPr lang="en-AU" sz="1400" dirty="0"/>
              <a:t>(at least the minimum wage).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Workplace </a:t>
            </a:r>
            <a:r>
              <a:rPr lang="en-AU" sz="1400" dirty="0"/>
              <a:t>is </a:t>
            </a:r>
            <a:r>
              <a:rPr lang="en-AU" sz="1400" b="1" dirty="0"/>
              <a:t>safe</a:t>
            </a:r>
            <a:r>
              <a:rPr lang="en-AU" sz="1400" dirty="0"/>
              <a:t>.</a:t>
            </a:r>
          </a:p>
        </p:txBody>
      </p:sp>
      <p:sp>
        <p:nvSpPr>
          <p:cNvPr id="16" name="Left-Right Arrow 15" descr="This decorative image visually represents the information in surrounding text explaining that modern slavery is more serious than dangerous working condition and decent work." title="Coloured arrow"/>
          <p:cNvSpPr/>
          <p:nvPr/>
        </p:nvSpPr>
        <p:spPr>
          <a:xfrm rot="5400000">
            <a:off x="-1135428" y="3231770"/>
            <a:ext cx="4680520" cy="898515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0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751" y="2060574"/>
            <a:ext cx="3960241" cy="4105275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AU" b="1" dirty="0"/>
              <a:t>R</a:t>
            </a:r>
            <a:r>
              <a:rPr lang="en-AU" b="1" dirty="0" smtClean="0"/>
              <a:t>educe</a:t>
            </a:r>
            <a:r>
              <a:rPr lang="en-AU" dirty="0" smtClean="0"/>
              <a:t> modern slavery risks in Australian goods and services.</a:t>
            </a:r>
          </a:p>
          <a:p>
            <a:pPr lvl="0">
              <a:spcAft>
                <a:spcPts val="600"/>
              </a:spcAft>
            </a:pPr>
            <a:r>
              <a:rPr lang="en-AU" b="1" dirty="0"/>
              <a:t>I</a:t>
            </a:r>
            <a:r>
              <a:rPr lang="en-AU" b="1" dirty="0" smtClean="0"/>
              <a:t>ncrease </a:t>
            </a:r>
            <a:r>
              <a:rPr lang="en-AU" dirty="0"/>
              <a:t>business </a:t>
            </a:r>
            <a:r>
              <a:rPr lang="en-AU" dirty="0" smtClean="0"/>
              <a:t>awareness. </a:t>
            </a:r>
            <a:endParaRPr lang="en-AU" dirty="0"/>
          </a:p>
          <a:p>
            <a:pPr lvl="0">
              <a:spcAft>
                <a:spcPts val="600"/>
              </a:spcAft>
            </a:pPr>
            <a:r>
              <a:rPr lang="en-AU" b="1" dirty="0"/>
              <a:t>D</a:t>
            </a:r>
            <a:r>
              <a:rPr lang="en-AU" b="1" dirty="0" smtClean="0"/>
              <a:t>rive</a:t>
            </a:r>
            <a:r>
              <a:rPr lang="en-AU" dirty="0" smtClean="0"/>
              <a:t> business </a:t>
            </a:r>
            <a:r>
              <a:rPr lang="en-AU" dirty="0"/>
              <a:t>‘race to the top’ to improve workplace </a:t>
            </a:r>
            <a:r>
              <a:rPr lang="en-AU" dirty="0" smtClean="0"/>
              <a:t>practices. </a:t>
            </a:r>
          </a:p>
          <a:p>
            <a:pPr lvl="0">
              <a:spcAft>
                <a:spcPts val="600"/>
              </a:spcAft>
            </a:pPr>
            <a:r>
              <a:rPr lang="en-AU" b="1" dirty="0"/>
              <a:t>I</a:t>
            </a:r>
            <a:r>
              <a:rPr lang="en-AU" b="1" dirty="0" smtClean="0"/>
              <a:t>ncrease</a:t>
            </a:r>
            <a:r>
              <a:rPr lang="en-AU" dirty="0" smtClean="0"/>
              <a:t> </a:t>
            </a:r>
            <a:r>
              <a:rPr lang="en-AU" dirty="0"/>
              <a:t>information </a:t>
            </a:r>
            <a:r>
              <a:rPr lang="en-AU" dirty="0" smtClean="0"/>
              <a:t>for consumers</a:t>
            </a:r>
            <a:r>
              <a:rPr lang="en-AU" dirty="0"/>
              <a:t>, investors and business partners.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36712"/>
            <a:ext cx="8064666" cy="984885"/>
          </a:xfrm>
        </p:spPr>
        <p:txBody>
          <a:bodyPr/>
          <a:lstStyle/>
          <a:p>
            <a:r>
              <a:rPr lang="en-AU" dirty="0" smtClean="0"/>
              <a:t>What will the Modern Slavery Act do?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129669" cy="31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64704"/>
            <a:ext cx="8064666" cy="984885"/>
          </a:xfrm>
        </p:spPr>
        <p:txBody>
          <a:bodyPr/>
          <a:lstStyle/>
          <a:p>
            <a:r>
              <a:rPr lang="en-AU" dirty="0" smtClean="0"/>
              <a:t>How was the Modern Slavery Act developed?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331640" y="2317014"/>
            <a:ext cx="7272776" cy="4105275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AU" dirty="0" smtClean="0"/>
              <a:t>16 consultation roundtables. 		         Discussion paper. 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AU" dirty="0" smtClean="0"/>
              <a:t>99 written submissions.			         100+ meetings. 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AU" dirty="0" smtClean="0"/>
              <a:t>Three Parliamentary inquiries. 	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AU" dirty="0" smtClean="0"/>
              <a:t>Lessons learned from overseas.  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101630"/>
            <a:ext cx="578911" cy="578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013176"/>
            <a:ext cx="575643" cy="575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63" y="3177203"/>
            <a:ext cx="588679" cy="588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63" y="2191407"/>
            <a:ext cx="588679" cy="5886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8" y="2191407"/>
            <a:ext cx="584425" cy="584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2" y="4108467"/>
            <a:ext cx="584227" cy="5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750" y="2347350"/>
            <a:ext cx="4392289" cy="4105275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Covers over 3,000 large entities.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Entities must prepare annual Modern Slavery Statements.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Mandatory criteria for content.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Published on official online register.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80728"/>
            <a:ext cx="8064666" cy="984885"/>
          </a:xfrm>
        </p:spPr>
        <p:txBody>
          <a:bodyPr/>
          <a:lstStyle/>
          <a:p>
            <a:r>
              <a:rPr lang="en-AU" dirty="0" smtClean="0"/>
              <a:t>What does the Modern Slavery Act mean for you?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10" y="2347350"/>
            <a:ext cx="3104507" cy="31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92696"/>
            <a:ext cx="8064666" cy="984885"/>
          </a:xfrm>
        </p:spPr>
        <p:txBody>
          <a:bodyPr/>
          <a:lstStyle/>
          <a:p>
            <a:r>
              <a:rPr lang="en-AU" dirty="0" smtClean="0"/>
              <a:t>What needs to be in a Modern Slavery statement?</a:t>
            </a:r>
            <a:endParaRPr lang="en-A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1619672" y="2120481"/>
            <a:ext cx="2808312" cy="368478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AU" dirty="0" smtClean="0"/>
              <a:t>Identify reporting entity/</a:t>
            </a:r>
            <a:r>
              <a:rPr lang="en-AU" dirty="0" err="1" smtClean="0"/>
              <a:t>ies</a:t>
            </a:r>
            <a:r>
              <a:rPr lang="en-AU" dirty="0" smtClean="0"/>
              <a:t>. 	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AU" dirty="0" smtClean="0"/>
              <a:t>Describe structure, operations and supply chains.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AU" dirty="0" smtClean="0"/>
              <a:t>Describe risks of modern slavery in global operations and supply chains	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12160" y="2120480"/>
            <a:ext cx="2808312" cy="4260145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71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88" indent="-4572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355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71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AU" sz="2500" dirty="0" smtClean="0"/>
              <a:t>Describe actions to address risks 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AU" sz="2500" dirty="0"/>
              <a:t>D</a:t>
            </a:r>
            <a:r>
              <a:rPr lang="en-AU" sz="2500" dirty="0" smtClean="0"/>
              <a:t>escribe how effectiveness assessed	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AU" sz="2500" dirty="0" smtClean="0"/>
              <a:t>Consultation with subsidiaries 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AU" sz="2500" dirty="0" smtClean="0"/>
              <a:t>Any other relevant information </a:t>
            </a:r>
            <a:r>
              <a:rPr lang="en-AU" dirty="0" smtClean="0"/>
              <a:t>	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11" y="4323149"/>
            <a:ext cx="706033" cy="706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76" y="5472081"/>
            <a:ext cx="688368" cy="688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657358" cy="657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648072" cy="648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77" y="2037045"/>
            <a:ext cx="601272" cy="601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3889"/>
            <a:ext cx="608192" cy="608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5" y="2120480"/>
            <a:ext cx="704993" cy="5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36712"/>
            <a:ext cx="8064666" cy="492443"/>
          </a:xfrm>
        </p:spPr>
        <p:txBody>
          <a:bodyPr/>
          <a:lstStyle/>
          <a:p>
            <a:r>
              <a:rPr lang="en-AU" dirty="0" smtClean="0"/>
              <a:t>When do you need to comply?</a:t>
            </a:r>
            <a:endParaRPr lang="en-AU" dirty="0"/>
          </a:p>
        </p:txBody>
      </p:sp>
      <p:pic>
        <p:nvPicPr>
          <p:cNvPr id="7" name="Picture 6" descr="This image visually represents information in the surrounding text and explains reporting timeframes." title="Fig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777666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751" y="1844824"/>
            <a:ext cx="4204765" cy="4535801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Understand the ‘</a:t>
            </a:r>
            <a:r>
              <a:rPr lang="en-US" b="1" dirty="0" smtClean="0"/>
              <a:t>business case</a:t>
            </a:r>
            <a:r>
              <a:rPr lang="en-US" dirty="0" smtClean="0"/>
              <a:t>’ for compliance.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Take a </a:t>
            </a:r>
            <a:r>
              <a:rPr lang="en-US" b="1" dirty="0" smtClean="0"/>
              <a:t>risk-based</a:t>
            </a:r>
            <a:r>
              <a:rPr lang="en-US" dirty="0" smtClean="0"/>
              <a:t> approach.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Demonstrate </a:t>
            </a:r>
            <a:r>
              <a:rPr lang="en-US" b="1" dirty="0" smtClean="0"/>
              <a:t>improvement over time.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Recognise</a:t>
            </a:r>
            <a:r>
              <a:rPr lang="en-US" dirty="0" smtClean="0"/>
              <a:t> you may </a:t>
            </a:r>
            <a:r>
              <a:rPr lang="en-US" b="1" dirty="0" smtClean="0"/>
              <a:t>find slavery</a:t>
            </a:r>
            <a:r>
              <a:rPr lang="en-US" dirty="0" smtClean="0"/>
              <a:t>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Collaborate. </a:t>
            </a:r>
            <a:endParaRPr lang="en-A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80728"/>
            <a:ext cx="8064666" cy="492443"/>
          </a:xfrm>
        </p:spPr>
        <p:txBody>
          <a:bodyPr/>
          <a:lstStyle/>
          <a:p>
            <a:r>
              <a:rPr lang="en-AU" dirty="0" smtClean="0"/>
              <a:t>Key messages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93" y="1844824"/>
            <a:ext cx="3248523" cy="32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F_J15-1541_PowerPoint">
  <a:themeElements>
    <a:clrScheme name="Dept IB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34EA2"/>
      </a:accent1>
      <a:accent2>
        <a:srgbClr val="007BC3"/>
      </a:accent2>
      <a:accent3>
        <a:srgbClr val="5C676D"/>
      </a:accent3>
      <a:accent4>
        <a:srgbClr val="BFBFC7"/>
      </a:accent4>
      <a:accent5>
        <a:srgbClr val="CBCBCB"/>
      </a:accent5>
      <a:accent6>
        <a:srgbClr val="F2F2F2"/>
      </a:accent6>
      <a:hlink>
        <a:srgbClr val="034EA2"/>
      </a:hlink>
      <a:folHlink>
        <a:srgbClr val="034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me-Affairs-Presentation" id="{E7A64B26-1E46-46B2-AB7E-1F68264745F0}" vid="{08FDF6BE-9482-4854-B6E9-ABC0EA951A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Home-Affairs-Presentation</Template>
  <TotalTime>0</TotalTime>
  <Words>395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ABF_J15-1541_PowerPoint</vt:lpstr>
      <vt:lpstr>Modern Slavery Act 2018 </vt:lpstr>
      <vt:lpstr>Why is there a Modern Slavery Act?</vt:lpstr>
      <vt:lpstr>What is modern slavery?</vt:lpstr>
      <vt:lpstr>What will the Modern Slavery Act do?</vt:lpstr>
      <vt:lpstr>How was the Modern Slavery Act developed?</vt:lpstr>
      <vt:lpstr>What does the Modern Slavery Act mean for you?</vt:lpstr>
      <vt:lpstr>What needs to be in a Modern Slavery statement?</vt:lpstr>
      <vt:lpstr>When do you need to comply?</vt:lpstr>
      <vt:lpstr>Key messages </vt:lpstr>
      <vt:lpstr>Modern Slavery Business Engagement Unit</vt:lpstr>
      <vt:lpstr>Government guidance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2019-03-24T23:35:53Z</dcterms:created>
  <dcterms:modified xsi:type="dcterms:W3CDTF">2019-08-29T05:43:12Z</dcterms:modified>
</cp:coreProperties>
</file>