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26"/>
  </p:notesMasterIdLst>
  <p:handoutMasterIdLst>
    <p:handoutMasterId r:id="rId27"/>
  </p:handoutMasterIdLst>
  <p:sldIdLst>
    <p:sldId id="421" r:id="rId2"/>
    <p:sldId id="610" r:id="rId3"/>
    <p:sldId id="611" r:id="rId4"/>
    <p:sldId id="636" r:id="rId5"/>
    <p:sldId id="640" r:id="rId6"/>
    <p:sldId id="613" r:id="rId7"/>
    <p:sldId id="641" r:id="rId8"/>
    <p:sldId id="642" r:id="rId9"/>
    <p:sldId id="643" r:id="rId10"/>
    <p:sldId id="612" r:id="rId11"/>
    <p:sldId id="644" r:id="rId12"/>
    <p:sldId id="645" r:id="rId13"/>
    <p:sldId id="646" r:id="rId14"/>
    <p:sldId id="647" r:id="rId15"/>
    <p:sldId id="648" r:id="rId16"/>
    <p:sldId id="649" r:id="rId17"/>
    <p:sldId id="651" r:id="rId18"/>
    <p:sldId id="650" r:id="rId19"/>
    <p:sldId id="652" r:id="rId20"/>
    <p:sldId id="653" r:id="rId21"/>
    <p:sldId id="657" r:id="rId22"/>
    <p:sldId id="656" r:id="rId23"/>
    <p:sldId id="658" r:id="rId24"/>
    <p:sldId id="422" r:id="rId25"/>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8E1"/>
    <a:srgbClr val="44697D"/>
    <a:srgbClr val="091858"/>
    <a:srgbClr val="E18300"/>
    <a:srgbClr val="D6E2E9"/>
    <a:srgbClr val="009D4E"/>
    <a:srgbClr val="7F8485"/>
    <a:srgbClr val="000000"/>
    <a:srgbClr val="8E5100"/>
    <a:srgbClr val="859AF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92" autoAdjust="0"/>
    <p:restoredTop sz="97691" autoAdjust="0"/>
  </p:normalViewPr>
  <p:slideViewPr>
    <p:cSldViewPr snapToGrid="0" snapToObjects="1">
      <p:cViewPr>
        <p:scale>
          <a:sx n="100" d="100"/>
          <a:sy n="100" d="100"/>
        </p:scale>
        <p:origin x="-336" y="-240"/>
      </p:cViewPr>
      <p:guideLst>
        <p:guide orient="horz" pos="377"/>
        <p:guide orient="horz" pos="4167"/>
        <p:guide orient="horz" pos="685"/>
        <p:guide orient="horz" pos="4319"/>
        <p:guide orient="horz" pos="3997"/>
        <p:guide orient="horz" pos="1772"/>
        <p:guide pos="275"/>
        <p:guide pos="5485"/>
        <p:guide pos="1832"/>
        <p:guide pos="2104"/>
      </p:guideLst>
    </p:cSldViewPr>
  </p:slideViewPr>
  <p:outlineViewPr>
    <p:cViewPr>
      <p:scale>
        <a:sx n="33" d="100"/>
        <a:sy n="33" d="100"/>
      </p:scale>
      <p:origin x="0" y="564"/>
    </p:cViewPr>
  </p:outlineViewPr>
  <p:notesTextViewPr>
    <p:cViewPr>
      <p:scale>
        <a:sx n="100" d="100"/>
        <a:sy n="100" d="100"/>
      </p:scale>
      <p:origin x="0" y="0"/>
    </p:cViewPr>
  </p:notesTextViewPr>
  <p:sorterViewPr>
    <p:cViewPr>
      <p:scale>
        <a:sx n="170" d="100"/>
        <a:sy n="170" d="100"/>
      </p:scale>
      <p:origin x="0" y="6"/>
    </p:cViewPr>
  </p:sorterViewPr>
  <p:notesViewPr>
    <p:cSldViewPr snapToGrid="0" snapToObjects="1" showGuides="1">
      <p:cViewPr varScale="1">
        <p:scale>
          <a:sx n="90" d="100"/>
          <a:sy n="90" d="100"/>
        </p:scale>
        <p:origin x="-3714" y="-114"/>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b="0">
                <a:latin typeface="Arial" pitchFamily="34" charset="0"/>
                <a:cs typeface="Arial" pitchFamily="34" charset="0"/>
              </a:defRPr>
            </a:pPr>
            <a:r>
              <a:rPr lang="en-US" b="1" dirty="0" smtClean="0">
                <a:solidFill>
                  <a:srgbClr val="002060"/>
                </a:solidFill>
                <a:latin typeface="Arial" pitchFamily="34" charset="0"/>
                <a:cs typeface="Arial" pitchFamily="34" charset="0"/>
              </a:rPr>
              <a:t>Areas of Support - Ahafo</a:t>
            </a:r>
            <a:endParaRPr lang="en-US" b="1" dirty="0">
              <a:solidFill>
                <a:srgbClr val="002060"/>
              </a:solidFill>
              <a:latin typeface="Arial" pitchFamily="34" charset="0"/>
              <a:cs typeface="Arial" pitchFamily="34" charset="0"/>
            </a:endParaRPr>
          </a:p>
        </c:rich>
      </c:tx>
      <c:layout>
        <c:manualLayout>
          <c:xMode val="edge"/>
          <c:yMode val="edge"/>
          <c:x val="0.39044417066914255"/>
          <c:y val="3.4624907139934706E-2"/>
        </c:manualLayout>
      </c:layout>
      <c:overlay val="0"/>
    </c:title>
    <c:autoTitleDeleted val="0"/>
    <c:plotArea>
      <c:layout>
        <c:manualLayout>
          <c:layoutTarget val="inner"/>
          <c:xMode val="edge"/>
          <c:yMode val="edge"/>
          <c:x val="5.1528228269345888E-2"/>
          <c:y val="2.8318387284922718E-2"/>
          <c:w val="0.28272239361101592"/>
          <c:h val="0.94390383493729946"/>
        </c:manualLayout>
      </c:layout>
      <c:pieChart>
        <c:varyColors val="1"/>
        <c:ser>
          <c:idx val="0"/>
          <c:order val="0"/>
          <c:tx>
            <c:strRef>
              <c:f>'[Chart in Microsoft PowerPoint]Sheet1'!$B$1</c:f>
              <c:strCache>
                <c:ptCount val="1"/>
                <c:pt idx="0">
                  <c:v>Areas of Support</c:v>
                </c:pt>
              </c:strCache>
            </c:strRef>
          </c:tx>
          <c:explosion val="2"/>
          <c:dLbls>
            <c:txPr>
              <a:bodyPr/>
              <a:lstStyle/>
              <a:p>
                <a:pPr>
                  <a:defRPr sz="1200">
                    <a:solidFill>
                      <a:schemeClr val="bg1"/>
                    </a:solidFill>
                  </a:defRPr>
                </a:pPr>
                <a:endParaRPr lang="en-US"/>
              </a:p>
            </c:txPr>
            <c:showLegendKey val="0"/>
            <c:showVal val="0"/>
            <c:showCatName val="0"/>
            <c:showSerName val="0"/>
            <c:showPercent val="1"/>
            <c:showBubbleSize val="0"/>
            <c:showLeaderLines val="0"/>
          </c:dLbls>
          <c:cat>
            <c:strRef>
              <c:f>'[Chart in Microsoft PowerPoint]Sheet1'!$A$2:$A$8</c:f>
              <c:strCache>
                <c:ptCount val="7"/>
                <c:pt idx="0">
                  <c:v>Human Resource Development</c:v>
                </c:pt>
                <c:pt idx="1">
                  <c:v>Infrastructure</c:v>
                </c:pt>
                <c:pt idx="2">
                  <c:v>Economic Empowerment</c:v>
                </c:pt>
                <c:pt idx="3">
                  <c:v>Social Amenities</c:v>
                </c:pt>
                <c:pt idx="4">
                  <c:v>Cultural Heritage</c:v>
                </c:pt>
                <c:pt idx="5">
                  <c:v>Natural Resource Protection</c:v>
                </c:pt>
                <c:pt idx="6">
                  <c:v>Sport</c:v>
                </c:pt>
              </c:strCache>
            </c:strRef>
          </c:cat>
          <c:val>
            <c:numRef>
              <c:f>'[Chart in Microsoft PowerPoint]Sheet1'!$B$2:$B$8</c:f>
              <c:numCache>
                <c:formatCode>0%</c:formatCode>
                <c:ptCount val="7"/>
                <c:pt idx="0">
                  <c:v>0.24</c:v>
                </c:pt>
                <c:pt idx="1">
                  <c:v>0.23</c:v>
                </c:pt>
                <c:pt idx="2">
                  <c:v>0.17</c:v>
                </c:pt>
                <c:pt idx="3">
                  <c:v>0.16</c:v>
                </c:pt>
                <c:pt idx="4">
                  <c:v>0.12</c:v>
                </c:pt>
                <c:pt idx="5">
                  <c:v>0.04</c:v>
                </c:pt>
                <c:pt idx="6">
                  <c:v>0.04</c:v>
                </c:pt>
              </c:numCache>
            </c:numRef>
          </c:val>
        </c:ser>
        <c:dLbls>
          <c:showLegendKey val="0"/>
          <c:showVal val="0"/>
          <c:showCatName val="0"/>
          <c:showSerName val="0"/>
          <c:showPercent val="1"/>
          <c:showBubbleSize val="0"/>
          <c:showLeaderLines val="0"/>
        </c:dLbls>
        <c:firstSliceAng val="0"/>
      </c:pieChart>
    </c:plotArea>
    <c:legend>
      <c:legendPos val="t"/>
      <c:layout>
        <c:manualLayout>
          <c:xMode val="edge"/>
          <c:yMode val="edge"/>
          <c:x val="0.39112527600716579"/>
          <c:y val="0.23296205788205299"/>
          <c:w val="0.5922233530332518"/>
          <c:h val="0.60659703995333913"/>
        </c:manualLayout>
      </c:layout>
      <c:overlay val="0"/>
      <c:txPr>
        <a:bodyPr/>
        <a:lstStyle/>
        <a:p>
          <a:pPr>
            <a:defRPr sz="1200">
              <a:latin typeface="Arial" pitchFamily="34" charset="0"/>
              <a:cs typeface="Arial" pitchFamily="34" charset="0"/>
            </a:defRPr>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a:lstStyle/>
          <a:p>
            <a:pPr>
              <a:defRPr b="0">
                <a:latin typeface="Arial" pitchFamily="34" charset="0"/>
                <a:cs typeface="Arial" pitchFamily="34" charset="0"/>
              </a:defRPr>
            </a:pPr>
            <a:r>
              <a:rPr lang="en-US" b="1" dirty="0" smtClean="0">
                <a:solidFill>
                  <a:srgbClr val="002060"/>
                </a:solidFill>
                <a:latin typeface="Arial" pitchFamily="34" charset="0"/>
                <a:cs typeface="Arial" pitchFamily="34" charset="0"/>
              </a:rPr>
              <a:t>Areas of Support</a:t>
            </a:r>
            <a:r>
              <a:rPr lang="en-US" b="1" baseline="0" dirty="0" smtClean="0">
                <a:solidFill>
                  <a:srgbClr val="002060"/>
                </a:solidFill>
                <a:latin typeface="Arial" pitchFamily="34" charset="0"/>
                <a:cs typeface="Arial" pitchFamily="34" charset="0"/>
              </a:rPr>
              <a:t> - Akyem</a:t>
            </a:r>
            <a:r>
              <a:rPr lang="en-US" b="1" dirty="0" smtClean="0">
                <a:solidFill>
                  <a:srgbClr val="002060"/>
                </a:solidFill>
                <a:latin typeface="Arial" pitchFamily="34" charset="0"/>
                <a:cs typeface="Arial" pitchFamily="34" charset="0"/>
              </a:rPr>
              <a:t> </a:t>
            </a:r>
            <a:endParaRPr lang="en-US" b="1" dirty="0">
              <a:solidFill>
                <a:srgbClr val="002060"/>
              </a:solidFill>
              <a:latin typeface="Arial" pitchFamily="34" charset="0"/>
              <a:cs typeface="Arial" pitchFamily="34" charset="0"/>
            </a:endParaRPr>
          </a:p>
        </c:rich>
      </c:tx>
      <c:layout>
        <c:manualLayout>
          <c:xMode val="edge"/>
          <c:yMode val="edge"/>
          <c:x val="2.6181658436763202E-2"/>
          <c:y val="0.14346769153855768"/>
        </c:manualLayout>
      </c:layout>
      <c:overlay val="0"/>
    </c:title>
    <c:autoTitleDeleted val="0"/>
    <c:plotArea>
      <c:layout>
        <c:manualLayout>
          <c:layoutTarget val="inner"/>
          <c:xMode val="edge"/>
          <c:yMode val="edge"/>
          <c:x val="0.67880555184839186"/>
          <c:y val="0.14055743032120982"/>
          <c:w val="0.27542728769073355"/>
          <c:h val="0.83334410121811697"/>
        </c:manualLayout>
      </c:layout>
      <c:pieChart>
        <c:varyColors val="1"/>
        <c:ser>
          <c:idx val="0"/>
          <c:order val="0"/>
          <c:dPt>
            <c:idx val="0"/>
            <c:bubble3D val="0"/>
            <c:explosion val="3"/>
          </c:dPt>
          <c:dPt>
            <c:idx val="6"/>
            <c:bubble3D val="0"/>
            <c:explosion val="1"/>
          </c:dPt>
          <c:dLbls>
            <c:dLbl>
              <c:idx val="6"/>
              <c:layout>
                <c:manualLayout>
                  <c:x val="6.0560968014592431E-3"/>
                  <c:y val="9.8339582552180976E-2"/>
                </c:manualLayout>
              </c:layout>
              <c:tx>
                <c:rich>
                  <a:bodyPr/>
                  <a:lstStyle/>
                  <a:p>
                    <a:r>
                      <a:rPr lang="en-US" dirty="0">
                        <a:solidFill>
                          <a:schemeClr val="bg1"/>
                        </a:solidFill>
                      </a:rPr>
                      <a:t>3%</a:t>
                    </a:r>
                    <a:endParaRPr lang="en-US" dirty="0">
                      <a:solidFill>
                        <a:schemeClr val="tx1"/>
                      </a:solidFill>
                    </a:endParaRPr>
                  </a:p>
                </c:rich>
              </c:tx>
              <c:showLegendKey val="0"/>
              <c:showVal val="0"/>
              <c:showCatName val="0"/>
              <c:showSerName val="0"/>
              <c:showPercent val="1"/>
              <c:showBubbleSize val="0"/>
            </c:dLbl>
            <c:txPr>
              <a:bodyPr/>
              <a:lstStyle/>
              <a:p>
                <a:pPr>
                  <a:defRPr sz="1400">
                    <a:solidFill>
                      <a:schemeClr val="bg1"/>
                    </a:solidFill>
                  </a:defRPr>
                </a:pPr>
                <a:endParaRPr lang="en-US"/>
              </a:p>
            </c:txPr>
            <c:showLegendKey val="0"/>
            <c:showVal val="0"/>
            <c:showCatName val="0"/>
            <c:showSerName val="0"/>
            <c:showPercent val="1"/>
            <c:showBubbleSize val="0"/>
            <c:showLeaderLines val="1"/>
          </c:dLbls>
          <c:cat>
            <c:strRef>
              <c:f>Sheet1!$E$6:$E$12</c:f>
              <c:strCache>
                <c:ptCount val="7"/>
                <c:pt idx="0">
                  <c:v>Human Resource Development</c:v>
                </c:pt>
                <c:pt idx="1">
                  <c:v>Infrastructure</c:v>
                </c:pt>
                <c:pt idx="2">
                  <c:v>Economic Empowerment</c:v>
                </c:pt>
                <c:pt idx="3">
                  <c:v>Cultural Heritage</c:v>
                </c:pt>
                <c:pt idx="4">
                  <c:v>Grantmaking at local level</c:v>
                </c:pt>
                <c:pt idx="5">
                  <c:v>Sports and Youth Development</c:v>
                </c:pt>
                <c:pt idx="6">
                  <c:v>Natural Resourse Protection</c:v>
                </c:pt>
              </c:strCache>
            </c:strRef>
          </c:cat>
          <c:val>
            <c:numRef>
              <c:f>Sheet1!$F$6:$F$12</c:f>
              <c:numCache>
                <c:formatCode>0%</c:formatCode>
                <c:ptCount val="7"/>
                <c:pt idx="0">
                  <c:v>0.35</c:v>
                </c:pt>
                <c:pt idx="1">
                  <c:v>0.25</c:v>
                </c:pt>
                <c:pt idx="2">
                  <c:v>0.2</c:v>
                </c:pt>
                <c:pt idx="3">
                  <c:v>7.0000000000000007E-2</c:v>
                </c:pt>
                <c:pt idx="4">
                  <c:v>0.05</c:v>
                </c:pt>
                <c:pt idx="5">
                  <c:v>0.05</c:v>
                </c:pt>
                <c:pt idx="6">
                  <c:v>0.03</c:v>
                </c:pt>
              </c:numCache>
            </c:numRef>
          </c:val>
        </c:ser>
        <c:dLbls>
          <c:showLegendKey val="0"/>
          <c:showVal val="0"/>
          <c:showCatName val="0"/>
          <c:showSerName val="0"/>
          <c:showPercent val="1"/>
          <c:showBubbleSize val="0"/>
          <c:showLeaderLines val="1"/>
        </c:dLbls>
        <c:firstSliceAng val="0"/>
      </c:pieChart>
    </c:plotArea>
    <c:legend>
      <c:legendPos val="t"/>
      <c:layout>
        <c:manualLayout>
          <c:xMode val="edge"/>
          <c:yMode val="edge"/>
          <c:x val="2.4011299435028249E-2"/>
          <c:y val="0.26502968378952629"/>
          <c:w val="0.51639797144001065"/>
          <c:h val="0.49145029948179553"/>
        </c:manualLayout>
      </c:layout>
      <c:overlay val="0"/>
      <c:txPr>
        <a:bodyPr/>
        <a:lstStyle/>
        <a:p>
          <a:pPr>
            <a:defRPr sz="1200">
              <a:latin typeface="Arial" pitchFamily="34" charset="0"/>
              <a:cs typeface="Arial" pitchFamily="34" charset="0"/>
            </a:defRPr>
          </a:pPr>
          <a:endParaRPr lang="en-US"/>
        </a:p>
      </c:txPr>
    </c:legend>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3178" tIns="46589" rIns="93178" bIns="46589" rtlCol="0"/>
          <a:lstStyle>
            <a:lvl1pPr algn="l">
              <a:defRPr sz="1200"/>
            </a:lvl1pPr>
          </a:lstStyle>
          <a:p>
            <a:endParaRPr lang="en-US"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3178" tIns="46589" rIns="93178" bIns="46589" rtlCol="0"/>
          <a:lstStyle>
            <a:lvl1pPr algn="r">
              <a:defRPr sz="1200"/>
            </a:lvl1pPr>
          </a:lstStyle>
          <a:p>
            <a:fld id="{9D11249B-E306-7D41-ABF3-8A7CA2135965}" type="datetimeFigureOut">
              <a:rPr lang="en-US" smtClean="0"/>
              <a:t>5/31/2016</a:t>
            </a:fld>
            <a:endParaRPr lang="en-US" dirty="0"/>
          </a:p>
        </p:txBody>
      </p:sp>
      <p:sp>
        <p:nvSpPr>
          <p:cNvPr id="4" name="Footer Placeholder 3"/>
          <p:cNvSpPr>
            <a:spLocks noGrp="1"/>
          </p:cNvSpPr>
          <p:nvPr>
            <p:ph type="ftr" sz="quarter" idx="2"/>
          </p:nvPr>
        </p:nvSpPr>
        <p:spPr>
          <a:xfrm>
            <a:off x="0" y="9428585"/>
            <a:ext cx="2945659" cy="496332"/>
          </a:xfrm>
          <a:prstGeom prst="rect">
            <a:avLst/>
          </a:prstGeom>
        </p:spPr>
        <p:txBody>
          <a:bodyPr vert="horz" lIns="93178" tIns="46589" rIns="93178" bIns="46589" rtlCol="0" anchor="b"/>
          <a:lstStyle>
            <a:lvl1pPr algn="l">
              <a:defRPr sz="1200"/>
            </a:lvl1pPr>
          </a:lstStyle>
          <a:p>
            <a:r>
              <a:rPr lang="en-US" dirty="0" smtClean="0"/>
              <a:t>Month 2015</a:t>
            </a:r>
            <a:endParaRPr lang="en-US" dirty="0"/>
          </a:p>
        </p:txBody>
      </p:sp>
      <p:sp>
        <p:nvSpPr>
          <p:cNvPr id="5" name="Slide Number Placeholder 4"/>
          <p:cNvSpPr>
            <a:spLocks noGrp="1"/>
          </p:cNvSpPr>
          <p:nvPr>
            <p:ph type="sldNum" sz="quarter" idx="3"/>
          </p:nvPr>
        </p:nvSpPr>
        <p:spPr>
          <a:xfrm>
            <a:off x="3850443" y="9428585"/>
            <a:ext cx="2945659" cy="496332"/>
          </a:xfrm>
          <a:prstGeom prst="rect">
            <a:avLst/>
          </a:prstGeom>
        </p:spPr>
        <p:txBody>
          <a:bodyPr vert="horz" lIns="93178" tIns="46589" rIns="93178" bIns="46589" rtlCol="0" anchor="b"/>
          <a:lstStyle>
            <a:lvl1pPr algn="r">
              <a:defRPr sz="1200"/>
            </a:lvl1pPr>
          </a:lstStyle>
          <a:p>
            <a:fld id="{B363088E-5C10-024E-90DB-136EF27CB0EA}" type="slidenum">
              <a:rPr lang="en-US" smtClean="0"/>
              <a:t>‹#›</a:t>
            </a:fld>
            <a:endParaRPr lang="en-US" dirty="0"/>
          </a:p>
        </p:txBody>
      </p:sp>
    </p:spTree>
    <p:extLst>
      <p:ext uri="{BB962C8B-B14F-4D97-AF65-F5344CB8AC3E}">
        <p14:creationId xmlns:p14="http://schemas.microsoft.com/office/powerpoint/2010/main" val="2393222867"/>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3178" tIns="46589" rIns="93178" bIns="46589" rtlCol="0"/>
          <a:lstStyle>
            <a:lvl1pPr algn="l">
              <a:defRPr sz="1200"/>
            </a:lvl1pPr>
          </a:lstStyle>
          <a:p>
            <a:endParaRPr lang="en-US" dirty="0"/>
          </a:p>
        </p:txBody>
      </p:sp>
      <p:sp>
        <p:nvSpPr>
          <p:cNvPr id="3" name="Date Placeholder 2"/>
          <p:cNvSpPr>
            <a:spLocks noGrp="1"/>
          </p:cNvSpPr>
          <p:nvPr>
            <p:ph type="dt" idx="1"/>
          </p:nvPr>
        </p:nvSpPr>
        <p:spPr>
          <a:xfrm>
            <a:off x="3850443" y="0"/>
            <a:ext cx="2945659" cy="496332"/>
          </a:xfrm>
          <a:prstGeom prst="rect">
            <a:avLst/>
          </a:prstGeom>
        </p:spPr>
        <p:txBody>
          <a:bodyPr vert="horz" lIns="93178" tIns="46589" rIns="93178" bIns="46589" rtlCol="0"/>
          <a:lstStyle>
            <a:lvl1pPr algn="r">
              <a:defRPr sz="1200"/>
            </a:lvl1pPr>
          </a:lstStyle>
          <a:p>
            <a:fld id="{8F1BE4C2-15BF-B04C-AA1F-FD6F21BD7637}" type="datetimeFigureOut">
              <a:rPr lang="en-US" smtClean="0"/>
              <a:t>5/31/2016</a:t>
            </a:fld>
            <a:endParaRPr lang="en-US" dirty="0"/>
          </a:p>
        </p:txBody>
      </p:sp>
      <p:sp>
        <p:nvSpPr>
          <p:cNvPr id="4" name="Slide Image Placeholder 3"/>
          <p:cNvSpPr>
            <a:spLocks noGrp="1" noRot="1" noChangeAspect="1"/>
          </p:cNvSpPr>
          <p:nvPr>
            <p:ph type="sldImg" idx="2"/>
          </p:nvPr>
        </p:nvSpPr>
        <p:spPr>
          <a:xfrm>
            <a:off x="919163" y="744538"/>
            <a:ext cx="4960937" cy="3722687"/>
          </a:xfrm>
          <a:prstGeom prst="rect">
            <a:avLst/>
          </a:prstGeom>
          <a:noFill/>
          <a:ln w="12700">
            <a:solidFill>
              <a:prstClr val="black"/>
            </a:solidFill>
          </a:ln>
        </p:spPr>
        <p:txBody>
          <a:bodyPr vert="horz" lIns="93178" tIns="46589" rIns="93178" bIns="46589" rtlCol="0" anchor="ctr"/>
          <a:lstStyle/>
          <a:p>
            <a:endParaRPr lang="en-US" dirty="0"/>
          </a:p>
        </p:txBody>
      </p:sp>
      <p:sp>
        <p:nvSpPr>
          <p:cNvPr id="5" name="Notes Placeholder 4"/>
          <p:cNvSpPr>
            <a:spLocks noGrp="1"/>
          </p:cNvSpPr>
          <p:nvPr>
            <p:ph type="body" sz="quarter" idx="3"/>
          </p:nvPr>
        </p:nvSpPr>
        <p:spPr>
          <a:xfrm>
            <a:off x="679768" y="4715155"/>
            <a:ext cx="5438140" cy="4466987"/>
          </a:xfrm>
          <a:prstGeom prst="rect">
            <a:avLst/>
          </a:prstGeom>
        </p:spPr>
        <p:txBody>
          <a:bodyPr vert="horz" lIns="93178" tIns="46589" rIns="93178"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5"/>
            <a:ext cx="2945659" cy="496332"/>
          </a:xfrm>
          <a:prstGeom prst="rect">
            <a:avLst/>
          </a:prstGeom>
        </p:spPr>
        <p:txBody>
          <a:bodyPr vert="horz" lIns="93178" tIns="46589" rIns="93178" bIns="46589" rtlCol="0" anchor="b"/>
          <a:lstStyle>
            <a:lvl1pPr algn="l">
              <a:defRPr sz="1200"/>
            </a:lvl1pPr>
          </a:lstStyle>
          <a:p>
            <a:r>
              <a:rPr lang="en-US" dirty="0" smtClean="0"/>
              <a:t>Month 2015</a:t>
            </a:r>
            <a:endParaRPr lang="en-US" dirty="0"/>
          </a:p>
        </p:txBody>
      </p:sp>
      <p:sp>
        <p:nvSpPr>
          <p:cNvPr id="7" name="Slide Number Placeholder 6"/>
          <p:cNvSpPr>
            <a:spLocks noGrp="1"/>
          </p:cNvSpPr>
          <p:nvPr>
            <p:ph type="sldNum" sz="quarter" idx="5"/>
          </p:nvPr>
        </p:nvSpPr>
        <p:spPr>
          <a:xfrm>
            <a:off x="3850443" y="9428585"/>
            <a:ext cx="2945659" cy="496332"/>
          </a:xfrm>
          <a:prstGeom prst="rect">
            <a:avLst/>
          </a:prstGeom>
        </p:spPr>
        <p:txBody>
          <a:bodyPr vert="horz" lIns="93178" tIns="46589" rIns="93178" bIns="46589" rtlCol="0" anchor="b"/>
          <a:lstStyle>
            <a:lvl1pPr algn="r">
              <a:defRPr sz="1200"/>
            </a:lvl1pPr>
          </a:lstStyle>
          <a:p>
            <a:fld id="{F78EEAD8-2E99-184D-9115-7A227C50692F}" type="slidenum">
              <a:rPr lang="en-US" smtClean="0"/>
              <a:t>‹#›</a:t>
            </a:fld>
            <a:endParaRPr lang="en-US" dirty="0"/>
          </a:p>
        </p:txBody>
      </p:sp>
    </p:spTree>
    <p:extLst>
      <p:ext uri="{BB962C8B-B14F-4D97-AF65-F5344CB8AC3E}">
        <p14:creationId xmlns:p14="http://schemas.microsoft.com/office/powerpoint/2010/main" val="3235168595"/>
      </p:ext>
    </p:extLst>
  </p:cSld>
  <p:clrMap bg1="lt1" tx1="dk1" bg2="lt2" tx2="dk2" accent1="accent1" accent2="accent2" accent3="accent3" accent4="accent4" accent5="accent5" accent6="accent6" hlink="hlink" folHlink="folHlink"/>
  <p:hf sldNum="0"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smtClean="0"/>
              <a:t>Month 2015</a:t>
            </a:r>
            <a:endParaRPr lang="en-US" dirty="0"/>
          </a:p>
        </p:txBody>
      </p:sp>
    </p:spTree>
    <p:extLst>
      <p:ext uri="{BB962C8B-B14F-4D97-AF65-F5344CB8AC3E}">
        <p14:creationId xmlns:p14="http://schemas.microsoft.com/office/powerpoint/2010/main" val="138307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smtClean="0"/>
              <a:t>Month 2015</a:t>
            </a:r>
            <a:endParaRPr lang="en-US" dirty="0"/>
          </a:p>
        </p:txBody>
      </p:sp>
    </p:spTree>
    <p:extLst>
      <p:ext uri="{BB962C8B-B14F-4D97-AF65-F5344CB8AC3E}">
        <p14:creationId xmlns:p14="http://schemas.microsoft.com/office/powerpoint/2010/main" val="751777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smtClean="0"/>
              <a:t>Month 2015</a:t>
            </a:r>
            <a:endParaRPr lang="en-US" dirty="0"/>
          </a:p>
        </p:txBody>
      </p:sp>
    </p:spTree>
    <p:extLst>
      <p:ext uri="{BB962C8B-B14F-4D97-AF65-F5344CB8AC3E}">
        <p14:creationId xmlns:p14="http://schemas.microsoft.com/office/powerpoint/2010/main" val="1485543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smtClean="0"/>
              <a:t>Month 2015</a:t>
            </a:r>
            <a:endParaRPr lang="en-US" dirty="0"/>
          </a:p>
        </p:txBody>
      </p:sp>
    </p:spTree>
    <p:extLst>
      <p:ext uri="{BB962C8B-B14F-4D97-AF65-F5344CB8AC3E}">
        <p14:creationId xmlns:p14="http://schemas.microsoft.com/office/powerpoint/2010/main" val="2740295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smtClean="0"/>
              <a:t>Month 2015</a:t>
            </a:r>
            <a:endParaRPr lang="en-US" dirty="0"/>
          </a:p>
        </p:txBody>
      </p:sp>
    </p:spTree>
    <p:extLst>
      <p:ext uri="{BB962C8B-B14F-4D97-AF65-F5344CB8AC3E}">
        <p14:creationId xmlns:p14="http://schemas.microsoft.com/office/powerpoint/2010/main" val="1496674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smtClean="0"/>
              <a:t>Month 2015</a:t>
            </a:r>
            <a:endParaRPr lang="en-US" dirty="0"/>
          </a:p>
        </p:txBody>
      </p:sp>
    </p:spTree>
    <p:extLst>
      <p:ext uri="{BB962C8B-B14F-4D97-AF65-F5344CB8AC3E}">
        <p14:creationId xmlns:p14="http://schemas.microsoft.com/office/powerpoint/2010/main" val="3300141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smtClean="0"/>
              <a:t>Month 2015</a:t>
            </a:r>
            <a:endParaRPr lang="en-US" dirty="0"/>
          </a:p>
        </p:txBody>
      </p:sp>
    </p:spTree>
    <p:extLst>
      <p:ext uri="{BB962C8B-B14F-4D97-AF65-F5344CB8AC3E}">
        <p14:creationId xmlns:p14="http://schemas.microsoft.com/office/powerpoint/2010/main" val="1558255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smtClean="0"/>
              <a:t>Month 2015</a:t>
            </a:r>
            <a:endParaRPr lang="en-US" dirty="0"/>
          </a:p>
        </p:txBody>
      </p:sp>
    </p:spTree>
    <p:extLst>
      <p:ext uri="{BB962C8B-B14F-4D97-AF65-F5344CB8AC3E}">
        <p14:creationId xmlns:p14="http://schemas.microsoft.com/office/powerpoint/2010/main" val="680071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smtClean="0"/>
              <a:t>Month 2015</a:t>
            </a:r>
            <a:endParaRPr lang="en-US" dirty="0"/>
          </a:p>
        </p:txBody>
      </p:sp>
    </p:spTree>
    <p:extLst>
      <p:ext uri="{BB962C8B-B14F-4D97-AF65-F5344CB8AC3E}">
        <p14:creationId xmlns:p14="http://schemas.microsoft.com/office/powerpoint/2010/main" val="1549643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smtClean="0"/>
              <a:t>Month 2015</a:t>
            </a:r>
            <a:endParaRPr lang="en-US" dirty="0"/>
          </a:p>
        </p:txBody>
      </p:sp>
    </p:spTree>
    <p:extLst>
      <p:ext uri="{BB962C8B-B14F-4D97-AF65-F5344CB8AC3E}">
        <p14:creationId xmlns:p14="http://schemas.microsoft.com/office/powerpoint/2010/main" val="1053542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smtClean="0"/>
              <a:t>Month 2015</a:t>
            </a:r>
            <a:endParaRPr lang="en-US" dirty="0"/>
          </a:p>
        </p:txBody>
      </p:sp>
    </p:spTree>
    <p:extLst>
      <p:ext uri="{BB962C8B-B14F-4D97-AF65-F5344CB8AC3E}">
        <p14:creationId xmlns:p14="http://schemas.microsoft.com/office/powerpoint/2010/main" val="10598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smtClean="0"/>
              <a:t>Month 2015</a:t>
            </a:r>
            <a:endParaRPr lang="en-US" dirty="0"/>
          </a:p>
        </p:txBody>
      </p:sp>
    </p:spTree>
    <p:extLst>
      <p:ext uri="{BB962C8B-B14F-4D97-AF65-F5344CB8AC3E}">
        <p14:creationId xmlns:p14="http://schemas.microsoft.com/office/powerpoint/2010/main" val="2454547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smtClean="0"/>
              <a:t>Month 2015</a:t>
            </a:r>
            <a:endParaRPr lang="en-US" dirty="0"/>
          </a:p>
        </p:txBody>
      </p:sp>
    </p:spTree>
    <p:extLst>
      <p:ext uri="{BB962C8B-B14F-4D97-AF65-F5344CB8AC3E}">
        <p14:creationId xmlns:p14="http://schemas.microsoft.com/office/powerpoint/2010/main" val="366917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smtClean="0"/>
              <a:t>Month 2015</a:t>
            </a:r>
            <a:endParaRPr lang="en-US" dirty="0"/>
          </a:p>
        </p:txBody>
      </p:sp>
    </p:spTree>
    <p:extLst>
      <p:ext uri="{BB962C8B-B14F-4D97-AF65-F5344CB8AC3E}">
        <p14:creationId xmlns:p14="http://schemas.microsoft.com/office/powerpoint/2010/main" val="2613833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smtClean="0"/>
              <a:t>Month 2015</a:t>
            </a:r>
            <a:endParaRPr lang="en-US" dirty="0"/>
          </a:p>
        </p:txBody>
      </p:sp>
    </p:spTree>
    <p:extLst>
      <p:ext uri="{BB962C8B-B14F-4D97-AF65-F5344CB8AC3E}">
        <p14:creationId xmlns:p14="http://schemas.microsoft.com/office/powerpoint/2010/main" val="2606014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31838"/>
            <a:ext cx="4960938" cy="3721100"/>
          </a:xfrm>
        </p:spPr>
      </p:sp>
      <p:sp>
        <p:nvSpPr>
          <p:cNvPr id="5" name="Notes Placeholder 4"/>
          <p:cNvSpPr>
            <a:spLocks noGrp="1"/>
          </p:cNvSpPr>
          <p:nvPr>
            <p:ph type="body" sz="quarter" idx="11"/>
          </p:nvPr>
        </p:nvSpPr>
        <p:spPr/>
        <p:txBody>
          <a:bodyPr/>
          <a:lstStyle/>
          <a:p>
            <a:r>
              <a:rPr lang="en-US" dirty="0" smtClean="0"/>
              <a:t>AIME </a:t>
            </a:r>
            <a:r>
              <a:rPr lang="en-US" dirty="0"/>
              <a:t>provides a dynamic educational Program that gives Indigenous high school students the skills, opportunities, belief and confidence to finish school at the same rate as their peers. AIME has proven to dramatically improve the chances of Indigenous kids finishing school. AIME also connects students with post Year 12 opportunities, including further education and employment</a:t>
            </a:r>
            <a:r>
              <a:rPr lang="en-US" dirty="0" smtClean="0"/>
              <a:t>.</a:t>
            </a:r>
          </a:p>
          <a:p>
            <a:endParaRPr lang="en-AU" dirty="0"/>
          </a:p>
          <a:p>
            <a:r>
              <a:rPr lang="en-AU" dirty="0"/>
              <a:t>As part of the CPA commitment NBG entered into 3 year partnership with AIME commencing Jan </a:t>
            </a:r>
            <a:r>
              <a:rPr lang="en-AU" dirty="0" smtClean="0"/>
              <a:t>2014.</a:t>
            </a:r>
            <a:endParaRPr lang="en-US" dirty="0"/>
          </a:p>
        </p:txBody>
      </p:sp>
      <p:sp>
        <p:nvSpPr>
          <p:cNvPr id="3" name="Footer Placeholder 2"/>
          <p:cNvSpPr>
            <a:spLocks noGrp="1"/>
          </p:cNvSpPr>
          <p:nvPr>
            <p:ph type="ftr" sz="quarter" idx="12"/>
          </p:nvPr>
        </p:nvSpPr>
        <p:spPr/>
        <p:txBody>
          <a:bodyPr/>
          <a:lstStyle/>
          <a:p>
            <a:r>
              <a:rPr lang="en-US" dirty="0" smtClean="0">
                <a:solidFill>
                  <a:prstClr val="black"/>
                </a:solidFill>
              </a:rPr>
              <a:t>Month 2015</a:t>
            </a:r>
            <a:endParaRPr lang="en-US" dirty="0">
              <a:solidFill>
                <a:prstClr val="black"/>
              </a:solidFill>
            </a:endParaRPr>
          </a:p>
        </p:txBody>
      </p:sp>
    </p:spTree>
    <p:extLst>
      <p:ext uri="{BB962C8B-B14F-4D97-AF65-F5344CB8AC3E}">
        <p14:creationId xmlns:p14="http://schemas.microsoft.com/office/powerpoint/2010/main" val="1867872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smtClean="0"/>
              <a:t>Month 2015</a:t>
            </a:r>
            <a:endParaRPr lang="en-US" dirty="0"/>
          </a:p>
        </p:txBody>
      </p:sp>
    </p:spTree>
    <p:extLst>
      <p:ext uri="{BB962C8B-B14F-4D97-AF65-F5344CB8AC3E}">
        <p14:creationId xmlns:p14="http://schemas.microsoft.com/office/powerpoint/2010/main" val="4130769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smtClean="0"/>
              <a:t>Month 2015</a:t>
            </a:r>
            <a:endParaRPr lang="en-US" dirty="0"/>
          </a:p>
        </p:txBody>
      </p:sp>
    </p:spTree>
    <p:extLst>
      <p:ext uri="{BB962C8B-B14F-4D97-AF65-F5344CB8AC3E}">
        <p14:creationId xmlns:p14="http://schemas.microsoft.com/office/powerpoint/2010/main" val="788461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smtClean="0"/>
              <a:t>Month 2015</a:t>
            </a:r>
            <a:endParaRPr lang="en-US" dirty="0"/>
          </a:p>
        </p:txBody>
      </p:sp>
    </p:spTree>
    <p:extLst>
      <p:ext uri="{BB962C8B-B14F-4D97-AF65-F5344CB8AC3E}">
        <p14:creationId xmlns:p14="http://schemas.microsoft.com/office/powerpoint/2010/main" val="3958846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smtClean="0"/>
              <a:t>Month 2015</a:t>
            </a:r>
            <a:endParaRPr lang="en-US" dirty="0"/>
          </a:p>
        </p:txBody>
      </p:sp>
    </p:spTree>
    <p:extLst>
      <p:ext uri="{BB962C8B-B14F-4D97-AF65-F5344CB8AC3E}">
        <p14:creationId xmlns:p14="http://schemas.microsoft.com/office/powerpoint/2010/main" val="2777056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smtClean="0"/>
              <a:t>Month 2015</a:t>
            </a:r>
            <a:endParaRPr lang="en-US" dirty="0"/>
          </a:p>
        </p:txBody>
      </p:sp>
    </p:spTree>
    <p:extLst>
      <p:ext uri="{BB962C8B-B14F-4D97-AF65-F5344CB8AC3E}">
        <p14:creationId xmlns:p14="http://schemas.microsoft.com/office/powerpoint/2010/main" val="3666339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smtClean="0"/>
              <a:t>Month 2015</a:t>
            </a:r>
            <a:endParaRPr lang="en-US" dirty="0"/>
          </a:p>
        </p:txBody>
      </p:sp>
    </p:spTree>
    <p:extLst>
      <p:ext uri="{BB962C8B-B14F-4D97-AF65-F5344CB8AC3E}">
        <p14:creationId xmlns:p14="http://schemas.microsoft.com/office/powerpoint/2010/main" val="3458973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smtClean="0"/>
              <a:t>Month 2015</a:t>
            </a:r>
            <a:endParaRPr lang="en-US" dirty="0"/>
          </a:p>
        </p:txBody>
      </p:sp>
    </p:spTree>
    <p:extLst>
      <p:ext uri="{BB962C8B-B14F-4D97-AF65-F5344CB8AC3E}">
        <p14:creationId xmlns:p14="http://schemas.microsoft.com/office/powerpoint/2010/main" val="2354020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smtClean="0"/>
              <a:t>Month 2015</a:t>
            </a:r>
            <a:endParaRPr lang="en-US" dirty="0"/>
          </a:p>
        </p:txBody>
      </p:sp>
    </p:spTree>
    <p:extLst>
      <p:ext uri="{BB962C8B-B14F-4D97-AF65-F5344CB8AC3E}">
        <p14:creationId xmlns:p14="http://schemas.microsoft.com/office/powerpoint/2010/main" val="1849711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Content Slide">
    <p:spTree>
      <p:nvGrpSpPr>
        <p:cNvPr id="1" name=""/>
        <p:cNvGrpSpPr/>
        <p:nvPr/>
      </p:nvGrpSpPr>
      <p:grpSpPr>
        <a:xfrm>
          <a:off x="0" y="0"/>
          <a:ext cx="0" cy="0"/>
          <a:chOff x="0" y="0"/>
          <a:chExt cx="0" cy="0"/>
        </a:xfrm>
      </p:grpSpPr>
      <p:sp>
        <p:nvSpPr>
          <p:cNvPr id="10" name="Title 1"/>
          <p:cNvSpPr txBox="1">
            <a:spLocks/>
          </p:cNvSpPr>
          <p:nvPr userDrawn="1"/>
        </p:nvSpPr>
        <p:spPr>
          <a:xfrm>
            <a:off x="341908" y="170967"/>
            <a:ext cx="8352780" cy="57843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800" dirty="0">
              <a:latin typeface="Arial" panose="020B0604020202020204" pitchFamily="34" charset="0"/>
              <a:cs typeface="Arial" panose="020B0604020202020204" pitchFamily="34" charset="0"/>
            </a:endParaRPr>
          </a:p>
        </p:txBody>
      </p:sp>
      <p:cxnSp>
        <p:nvCxnSpPr>
          <p:cNvPr id="11" name="Straight Connector 10"/>
          <p:cNvCxnSpPr/>
          <p:nvPr userDrawn="1"/>
        </p:nvCxnSpPr>
        <p:spPr>
          <a:xfrm>
            <a:off x="0" y="749403"/>
            <a:ext cx="9144000" cy="0"/>
          </a:xfrm>
          <a:prstGeom prst="line">
            <a:avLst/>
          </a:prstGeom>
          <a:ln w="19050"/>
          <a:effectLst/>
        </p:spPr>
        <p:style>
          <a:lnRef idx="2">
            <a:schemeClr val="accent1"/>
          </a:lnRef>
          <a:fillRef idx="0">
            <a:schemeClr val="accent1"/>
          </a:fillRef>
          <a:effectRef idx="1">
            <a:schemeClr val="accent1"/>
          </a:effectRef>
          <a:fontRef idx="minor">
            <a:schemeClr val="tx1"/>
          </a:fontRef>
        </p:style>
      </p:cxnSp>
      <p:sp>
        <p:nvSpPr>
          <p:cNvPr id="14" name="Text Placeholder 2"/>
          <p:cNvSpPr>
            <a:spLocks noGrp="1"/>
          </p:cNvSpPr>
          <p:nvPr>
            <p:ph idx="1"/>
          </p:nvPr>
        </p:nvSpPr>
        <p:spPr>
          <a:xfrm>
            <a:off x="436563" y="1087438"/>
            <a:ext cx="8401049" cy="5195887"/>
          </a:xfrm>
          <a:prstGeom prst="rect">
            <a:avLst/>
          </a:prstGeom>
        </p:spPr>
        <p:txBody>
          <a:bodyPr vert="horz" lIns="91440" tIns="45720" rIns="91440" bIns="45720" rtlCol="0">
            <a:normAutofit/>
          </a:bodyPr>
          <a:lstStyle>
            <a:lvl1pPr marL="0" indent="0">
              <a:buClr>
                <a:srgbClr val="44697D"/>
              </a:buClr>
              <a:buFont typeface="Arial" pitchFamily="34" charset="0"/>
              <a:buNone/>
              <a:defRPr/>
            </a:lvl1pPr>
            <a:lvl2pPr marL="347663" indent="-347663">
              <a:buClr>
                <a:srgbClr val="44697D"/>
              </a:buClr>
              <a:buFont typeface="Arial" pitchFamily="34" charset="0"/>
              <a:buChar char="•"/>
              <a:defRPr/>
            </a:lvl2pPr>
            <a:lvl3pPr marL="576263" indent="-228600">
              <a:buClr>
                <a:srgbClr val="44697D"/>
              </a:buClr>
              <a:buFont typeface="Arial" pitchFamily="34"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80720735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8662" y="240770"/>
            <a:ext cx="8229600" cy="436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idx="1"/>
          </p:nvPr>
        </p:nvSpPr>
        <p:spPr>
          <a:xfrm>
            <a:off x="436563" y="1087438"/>
            <a:ext cx="8401049" cy="519588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cxnSp>
        <p:nvCxnSpPr>
          <p:cNvPr id="6" name="Straight Connector 5"/>
          <p:cNvCxnSpPr/>
          <p:nvPr userDrawn="1"/>
        </p:nvCxnSpPr>
        <p:spPr>
          <a:xfrm>
            <a:off x="0" y="749403"/>
            <a:ext cx="9144000" cy="0"/>
          </a:xfrm>
          <a:prstGeom prst="line">
            <a:avLst/>
          </a:prstGeom>
          <a:ln w="1905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507836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0" name="Title 1"/>
          <p:cNvSpPr txBox="1">
            <a:spLocks/>
          </p:cNvSpPr>
          <p:nvPr userDrawn="1"/>
        </p:nvSpPr>
        <p:spPr>
          <a:xfrm>
            <a:off x="341908" y="170967"/>
            <a:ext cx="8352780" cy="57843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800" dirty="0">
              <a:latin typeface="Arial" panose="020B0604020202020204" pitchFamily="34" charset="0"/>
              <a:cs typeface="Arial" panose="020B0604020202020204" pitchFamily="34" charset="0"/>
            </a:endParaRPr>
          </a:p>
        </p:txBody>
      </p:sp>
      <p:cxnSp>
        <p:nvCxnSpPr>
          <p:cNvPr id="11" name="Straight Connector 10"/>
          <p:cNvCxnSpPr/>
          <p:nvPr userDrawn="1"/>
        </p:nvCxnSpPr>
        <p:spPr>
          <a:xfrm>
            <a:off x="0" y="749403"/>
            <a:ext cx="9144000" cy="0"/>
          </a:xfrm>
          <a:prstGeom prst="line">
            <a:avLst/>
          </a:prstGeom>
          <a:ln w="19050"/>
          <a:effectLst/>
        </p:spPr>
        <p:style>
          <a:lnRef idx="2">
            <a:schemeClr val="accent1"/>
          </a:lnRef>
          <a:fillRef idx="0">
            <a:schemeClr val="accent1"/>
          </a:fillRef>
          <a:effectRef idx="1">
            <a:schemeClr val="accent1"/>
          </a:effectRef>
          <a:fontRef idx="minor">
            <a:schemeClr val="tx1"/>
          </a:fontRef>
        </p:style>
      </p:cxnSp>
      <p:sp>
        <p:nvSpPr>
          <p:cNvPr id="9" name="Title Placeholder 1"/>
          <p:cNvSpPr>
            <a:spLocks noGrp="1"/>
          </p:cNvSpPr>
          <p:nvPr>
            <p:ph type="title"/>
          </p:nvPr>
        </p:nvSpPr>
        <p:spPr>
          <a:xfrm>
            <a:off x="338662" y="240770"/>
            <a:ext cx="8229600" cy="436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0980315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0" name="Title 1"/>
          <p:cNvSpPr txBox="1">
            <a:spLocks/>
          </p:cNvSpPr>
          <p:nvPr userDrawn="1"/>
        </p:nvSpPr>
        <p:spPr>
          <a:xfrm>
            <a:off x="341908" y="170967"/>
            <a:ext cx="8352780" cy="57843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800" dirty="0">
              <a:latin typeface="Arial" panose="020B0604020202020204" pitchFamily="34" charset="0"/>
              <a:cs typeface="Arial" panose="020B0604020202020204" pitchFamily="34" charset="0"/>
            </a:endParaRPr>
          </a:p>
        </p:txBody>
      </p:sp>
      <p:pic>
        <p:nvPicPr>
          <p:cNvPr id="7" name="Picture 6" descr="coverimage.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3179848"/>
            <a:ext cx="9136767" cy="3103477"/>
          </a:xfrm>
          <a:prstGeom prst="rect">
            <a:avLst/>
          </a:prstGeom>
        </p:spPr>
      </p:pic>
      <p:cxnSp>
        <p:nvCxnSpPr>
          <p:cNvPr id="8" name="Straight Connector 7"/>
          <p:cNvCxnSpPr/>
          <p:nvPr userDrawn="1"/>
        </p:nvCxnSpPr>
        <p:spPr>
          <a:xfrm>
            <a:off x="3252692" y="2902941"/>
            <a:ext cx="5908006" cy="0"/>
          </a:xfrm>
          <a:prstGeom prst="line">
            <a:avLst/>
          </a:prstGeom>
          <a:ln w="19050">
            <a:solidFill>
              <a:srgbClr val="E18300"/>
            </a:solidFill>
          </a:ln>
          <a:effectLst/>
        </p:spPr>
        <p:style>
          <a:lnRef idx="2">
            <a:schemeClr val="accent1"/>
          </a:lnRef>
          <a:fillRef idx="0">
            <a:schemeClr val="accent1"/>
          </a:fillRef>
          <a:effectRef idx="1">
            <a:schemeClr val="accent1"/>
          </a:effectRef>
          <a:fontRef idx="minor">
            <a:schemeClr val="tx1"/>
          </a:fontRef>
        </p:style>
      </p:cxnSp>
      <p:sp>
        <p:nvSpPr>
          <p:cNvPr id="11" name="Title Placeholder 1"/>
          <p:cNvSpPr>
            <a:spLocks noGrp="1"/>
          </p:cNvSpPr>
          <p:nvPr>
            <p:ph type="title" hasCustomPrompt="1"/>
          </p:nvPr>
        </p:nvSpPr>
        <p:spPr>
          <a:xfrm>
            <a:off x="3252692" y="2392137"/>
            <a:ext cx="5454746" cy="436562"/>
          </a:xfrm>
          <a:prstGeom prst="rect">
            <a:avLst/>
          </a:prstGeom>
        </p:spPr>
        <p:txBody>
          <a:bodyPr vert="horz" lIns="91440" tIns="45720" rIns="91440" bIns="45720" rtlCol="0" anchor="ctr">
            <a:normAutofit/>
          </a:bodyPr>
          <a:lstStyle>
            <a:lvl1pPr>
              <a:defRPr/>
            </a:lvl1pPr>
          </a:lstStyle>
          <a:p>
            <a:r>
              <a:rPr lang="en-US" dirty="0" smtClean="0"/>
              <a:t>Click to edit title</a:t>
            </a:r>
            <a:endParaRPr lang="en-US" dirty="0"/>
          </a:p>
        </p:txBody>
      </p:sp>
    </p:spTree>
    <p:extLst>
      <p:ext uri="{BB962C8B-B14F-4D97-AF65-F5344CB8AC3E}">
        <p14:creationId xmlns:p14="http://schemas.microsoft.com/office/powerpoint/2010/main" val="266902357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0" name="Title 1"/>
          <p:cNvSpPr txBox="1">
            <a:spLocks/>
          </p:cNvSpPr>
          <p:nvPr userDrawn="1"/>
        </p:nvSpPr>
        <p:spPr>
          <a:xfrm>
            <a:off x="341908" y="170967"/>
            <a:ext cx="8352780" cy="57843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800" dirty="0">
              <a:latin typeface="Arial" panose="020B0604020202020204" pitchFamily="34" charset="0"/>
              <a:cs typeface="Arial" panose="020B0604020202020204" pitchFamily="34" charset="0"/>
            </a:endParaRPr>
          </a:p>
        </p:txBody>
      </p:sp>
      <p:pic>
        <p:nvPicPr>
          <p:cNvPr id="6" name="Picture 5" descr="coverimage.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3179848"/>
            <a:ext cx="9144000" cy="3248120"/>
          </a:xfrm>
          <a:prstGeom prst="rect">
            <a:avLst/>
          </a:prstGeom>
        </p:spPr>
      </p:pic>
      <p:cxnSp>
        <p:nvCxnSpPr>
          <p:cNvPr id="11" name="Straight Connector 10"/>
          <p:cNvCxnSpPr/>
          <p:nvPr userDrawn="1"/>
        </p:nvCxnSpPr>
        <p:spPr>
          <a:xfrm>
            <a:off x="3252692" y="2902941"/>
            <a:ext cx="5908006" cy="0"/>
          </a:xfrm>
          <a:prstGeom prst="line">
            <a:avLst/>
          </a:prstGeom>
          <a:ln w="19050">
            <a:solidFill>
              <a:srgbClr val="E18300"/>
            </a:solidFill>
          </a:ln>
          <a:effectLst/>
        </p:spPr>
        <p:style>
          <a:lnRef idx="2">
            <a:schemeClr val="accent1"/>
          </a:lnRef>
          <a:fillRef idx="0">
            <a:schemeClr val="accent1"/>
          </a:fillRef>
          <a:effectRef idx="1">
            <a:schemeClr val="accent1"/>
          </a:effectRef>
          <a:fontRef idx="minor">
            <a:schemeClr val="tx1"/>
          </a:fontRef>
        </p:style>
      </p:cxnSp>
      <p:sp>
        <p:nvSpPr>
          <p:cNvPr id="7" name="Title Placeholder 1"/>
          <p:cNvSpPr>
            <a:spLocks noGrp="1"/>
          </p:cNvSpPr>
          <p:nvPr>
            <p:ph type="title" hasCustomPrompt="1"/>
          </p:nvPr>
        </p:nvSpPr>
        <p:spPr>
          <a:xfrm>
            <a:off x="3252692" y="2392137"/>
            <a:ext cx="5454746" cy="436562"/>
          </a:xfrm>
          <a:prstGeom prst="rect">
            <a:avLst/>
          </a:prstGeom>
        </p:spPr>
        <p:txBody>
          <a:bodyPr vert="horz" lIns="91440" tIns="45720" rIns="91440" bIns="45720" rtlCol="0" anchor="ctr">
            <a:normAutofit/>
          </a:bodyPr>
          <a:lstStyle>
            <a:lvl1pPr>
              <a:defRPr/>
            </a:lvl1pPr>
          </a:lstStyle>
          <a:p>
            <a:r>
              <a:rPr lang="en-US" dirty="0" smtClean="0"/>
              <a:t>Click to edit title</a:t>
            </a:r>
            <a:endParaRPr lang="en-US" dirty="0"/>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120" y="170968"/>
            <a:ext cx="1990052" cy="1089950"/>
          </a:xfrm>
          <a:prstGeom prst="rect">
            <a:avLst/>
          </a:prstGeom>
        </p:spPr>
      </p:pic>
    </p:spTree>
    <p:extLst>
      <p:ext uri="{BB962C8B-B14F-4D97-AF65-F5344CB8AC3E}">
        <p14:creationId xmlns:p14="http://schemas.microsoft.com/office/powerpoint/2010/main" val="155244051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8662" y="240770"/>
            <a:ext cx="8229600" cy="436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199" y="1087438"/>
            <a:ext cx="8380413" cy="519588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Footer Placeholder 4"/>
          <p:cNvSpPr txBox="1">
            <a:spLocks/>
          </p:cNvSpPr>
          <p:nvPr userDrawn="1"/>
        </p:nvSpPr>
        <p:spPr>
          <a:xfrm>
            <a:off x="4953001" y="6384924"/>
            <a:ext cx="382905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rgbClr val="44697D"/>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ts val="0"/>
              </a:spcBef>
              <a:spcAft>
                <a:spcPts val="0"/>
              </a:spcAft>
              <a:buClrTx/>
              <a:buSzTx/>
              <a:buFontTx/>
              <a:buNone/>
              <a:tabLst/>
              <a:defRPr/>
            </a:pPr>
            <a:r>
              <a:rPr lang="en-US" dirty="0" smtClean="0">
                <a:solidFill>
                  <a:srgbClr val="44697D"/>
                </a:solidFill>
              </a:rPr>
              <a:t>Newmont Asia Pacific  I  </a:t>
            </a:r>
            <a:r>
              <a:rPr lang="en-US" dirty="0" smtClean="0">
                <a:solidFill>
                  <a:srgbClr val="44697D"/>
                </a:solidFill>
                <a:cs typeface="Arial" panose="020B0604020202020204" pitchFamily="34" charset="0"/>
              </a:rPr>
              <a:t>AAMEG  I  Slide </a:t>
            </a:r>
            <a:fld id="{95F3663C-C1F5-40A0-A586-D1AEFCE979B1}" type="slidenum">
              <a:rPr lang="en-US" smtClean="0">
                <a:solidFill>
                  <a:srgbClr val="44697D"/>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dirty="0" smtClean="0">
              <a:solidFill>
                <a:srgbClr val="44697D"/>
              </a:solidFill>
            </a:endParaRPr>
          </a:p>
        </p:txBody>
      </p:sp>
      <p:sp>
        <p:nvSpPr>
          <p:cNvPr id="12" name="Footer Placeholder 4"/>
          <p:cNvSpPr txBox="1">
            <a:spLocks/>
          </p:cNvSpPr>
          <p:nvPr userDrawn="1"/>
        </p:nvSpPr>
        <p:spPr>
          <a:xfrm>
            <a:off x="338662" y="6380605"/>
            <a:ext cx="382905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rgbClr val="44697D"/>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May 2016</a:t>
            </a:r>
          </a:p>
        </p:txBody>
      </p:sp>
    </p:spTree>
    <p:extLst>
      <p:ext uri="{BB962C8B-B14F-4D97-AF65-F5344CB8AC3E}">
        <p14:creationId xmlns:p14="http://schemas.microsoft.com/office/powerpoint/2010/main" val="1686900836"/>
      </p:ext>
    </p:extLst>
  </p:cSld>
  <p:clrMap bg1="lt1" tx1="dk1" bg2="lt2" tx2="dk2" accent1="accent1" accent2="accent2" accent3="accent3" accent4="accent4" accent5="accent5" accent6="accent6" hlink="hlink" folHlink="folHlink"/>
  <p:sldLayoutIdLst>
    <p:sldLayoutId id="2147483664" r:id="rId1"/>
    <p:sldLayoutId id="2147483654" r:id="rId2"/>
    <p:sldLayoutId id="2147483650" r:id="rId3"/>
    <p:sldLayoutId id="2147483651" r:id="rId4"/>
    <p:sldLayoutId id="2147483666" r:id="rId5"/>
  </p:sldLayoutIdLst>
  <p:timing>
    <p:tnLst>
      <p:par>
        <p:cTn id="1" dur="indefinite" restart="never" nodeType="tmRoot"/>
      </p:par>
    </p:tnLst>
  </p:timing>
  <p:hf sldNum="0" hdr="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0" indent="0" algn="l" defTabSz="457200" rtl="0" eaLnBrk="1" latinLnBrk="0" hangingPunct="1">
        <a:spcBef>
          <a:spcPts val="0"/>
        </a:spcBef>
        <a:spcAft>
          <a:spcPts val="1200"/>
        </a:spcAft>
        <a:buFont typeface="Arial" pitchFamily="34" charset="0"/>
        <a:buNone/>
        <a:defRPr sz="1400" b="1" kern="1200">
          <a:solidFill>
            <a:schemeClr val="tx1"/>
          </a:solidFill>
          <a:latin typeface="+mn-lt"/>
          <a:ea typeface="+mn-ea"/>
          <a:cs typeface="+mn-cs"/>
        </a:defRPr>
      </a:lvl1pPr>
      <a:lvl2pPr marL="347663" indent="-347663" algn="l" defTabSz="457200" rtl="0" eaLnBrk="1" latinLnBrk="0" hangingPunct="1">
        <a:spcBef>
          <a:spcPts val="0"/>
        </a:spcBef>
        <a:spcAft>
          <a:spcPts val="1200"/>
        </a:spcAft>
        <a:buClr>
          <a:srgbClr val="44697D"/>
        </a:buClr>
        <a:buFont typeface="Arial" pitchFamily="34" charset="0"/>
        <a:buChar char="•"/>
        <a:defRPr sz="1400" kern="1200">
          <a:solidFill>
            <a:schemeClr val="tx1"/>
          </a:solidFill>
          <a:latin typeface="+mn-lt"/>
          <a:ea typeface="+mn-ea"/>
          <a:cs typeface="+mn-cs"/>
        </a:defRPr>
      </a:lvl2pPr>
      <a:lvl3pPr marL="576263" indent="-228600" algn="l" defTabSz="457200" rtl="0" eaLnBrk="1" latinLnBrk="0" hangingPunct="1">
        <a:spcBef>
          <a:spcPts val="0"/>
        </a:spcBef>
        <a:spcAft>
          <a:spcPts val="1200"/>
        </a:spcAft>
        <a:buClr>
          <a:srgbClr val="44697D"/>
        </a:buClr>
        <a:buFont typeface="Arial" pitchFamily="34" charset="0"/>
        <a:buChar char="‒"/>
        <a:defRPr sz="1400" kern="1200">
          <a:solidFill>
            <a:schemeClr val="tx1"/>
          </a:solidFill>
          <a:latin typeface="+mn-lt"/>
          <a:ea typeface="+mn-ea"/>
          <a:cs typeface="+mn-cs"/>
        </a:defRPr>
      </a:lvl3pPr>
      <a:lvl4pPr marL="1600200" indent="-228600" algn="l" defTabSz="457200" rtl="0" eaLnBrk="1" latinLnBrk="0" hangingPunct="1">
        <a:spcBef>
          <a:spcPts val="0"/>
        </a:spcBef>
        <a:spcAft>
          <a:spcPts val="1200"/>
        </a:spcAft>
        <a:buFont typeface="Arial" pitchFamily="34" charset="0"/>
        <a:buChar char="●"/>
        <a:defRPr sz="1400" kern="1200">
          <a:solidFill>
            <a:schemeClr val="tx1"/>
          </a:solidFill>
          <a:latin typeface="+mn-lt"/>
          <a:ea typeface="+mn-ea"/>
          <a:cs typeface="+mn-cs"/>
        </a:defRPr>
      </a:lvl4pPr>
      <a:lvl5pPr marL="2057400" indent="-228600" algn="l" defTabSz="457200" rtl="0" eaLnBrk="1" latinLnBrk="0" hangingPunct="1">
        <a:spcBef>
          <a:spcPts val="0"/>
        </a:spcBef>
        <a:spcAft>
          <a:spcPts val="1200"/>
        </a:spcAft>
        <a:buFont typeface="Arial"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sec.gov/"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verimage.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3169800"/>
            <a:ext cx="9136767" cy="3264657"/>
          </a:xfrm>
          <a:prstGeom prst="rect">
            <a:avLst/>
          </a:prstGeom>
        </p:spPr>
      </p:pic>
      <p:sp>
        <p:nvSpPr>
          <p:cNvPr id="5" name="Title 1"/>
          <p:cNvSpPr txBox="1">
            <a:spLocks/>
          </p:cNvSpPr>
          <p:nvPr/>
        </p:nvSpPr>
        <p:spPr>
          <a:xfrm>
            <a:off x="3148720" y="1153170"/>
            <a:ext cx="5991363" cy="144725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en-US" sz="2400" b="1" dirty="0" smtClean="0"/>
              <a:t>Creating Shared Value Through Effective Community Engagement</a:t>
            </a:r>
          </a:p>
          <a:p>
            <a:pPr algn="l">
              <a:spcAft>
                <a:spcPts val="600"/>
              </a:spcAft>
            </a:pPr>
            <a:r>
              <a:rPr lang="en-US" sz="1600" dirty="0" smtClean="0"/>
              <a:t>AAMEG, Thursday</a:t>
            </a:r>
            <a:r>
              <a:rPr lang="en-US" sz="1600" dirty="0"/>
              <a:t>, 5 May 2016</a:t>
            </a:r>
          </a:p>
          <a:p>
            <a:pPr algn="l">
              <a:spcAft>
                <a:spcPts val="600"/>
              </a:spcAft>
            </a:pPr>
            <a:r>
              <a:rPr lang="en-US" sz="1600" dirty="0" smtClean="0"/>
              <a:t>Ken Ramsey, Group Executive Sustainability &amp; External Relations, Newmont Asia Pacific</a:t>
            </a:r>
          </a:p>
        </p:txBody>
      </p:sp>
    </p:spTree>
    <p:extLst>
      <p:ext uri="{BB962C8B-B14F-4D97-AF65-F5344CB8AC3E}">
        <p14:creationId xmlns:p14="http://schemas.microsoft.com/office/powerpoint/2010/main" val="6594092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Newmont Ahafo Development Foundation (NADeF)</a:t>
            </a:r>
            <a:endParaRPr lang="en-US" dirty="0"/>
          </a:p>
        </p:txBody>
      </p:sp>
      <p:sp>
        <p:nvSpPr>
          <p:cNvPr id="4" name="Content Placeholder 2"/>
          <p:cNvSpPr>
            <a:spLocks noGrp="1"/>
          </p:cNvSpPr>
          <p:nvPr>
            <p:ph idx="1"/>
          </p:nvPr>
        </p:nvSpPr>
        <p:spPr>
          <a:xfrm>
            <a:off x="338662" y="1375574"/>
            <a:ext cx="4829686" cy="4037841"/>
          </a:xfrm>
        </p:spPr>
        <p:txBody>
          <a:bodyPr>
            <a:normAutofit/>
          </a:bodyPr>
          <a:lstStyle/>
          <a:p>
            <a:pPr marL="342900" indent="-342900">
              <a:spcBef>
                <a:spcPts val="600"/>
              </a:spcBef>
              <a:spcAft>
                <a:spcPts val="600"/>
              </a:spcAft>
              <a:buFont typeface="Arial" pitchFamily="34" charset="0"/>
              <a:buChar char="•"/>
              <a:defRPr/>
            </a:pPr>
            <a:r>
              <a:rPr lang="en-AU" sz="1600" b="0" dirty="0" smtClean="0"/>
              <a:t>2005, $1 per ounce of gold and 1% of annual net profit towards sustainable community development</a:t>
            </a:r>
            <a:endParaRPr lang="en-US" sz="1600" b="0" dirty="0" smtClean="0"/>
          </a:p>
          <a:p>
            <a:pPr marL="342900" indent="-342900">
              <a:spcBef>
                <a:spcPts val="600"/>
              </a:spcBef>
              <a:spcAft>
                <a:spcPts val="600"/>
              </a:spcAft>
              <a:buFont typeface="Arial" pitchFamily="34" charset="0"/>
              <a:buChar char="•"/>
              <a:defRPr/>
            </a:pPr>
            <a:r>
              <a:rPr lang="en-US" sz="1600" b="0" dirty="0" smtClean="0"/>
              <a:t>2006 Ahafo Social Responsibility Forum established </a:t>
            </a:r>
          </a:p>
          <a:p>
            <a:pPr marL="342900" indent="-342900">
              <a:spcBef>
                <a:spcPts val="600"/>
              </a:spcBef>
              <a:spcAft>
                <a:spcPts val="600"/>
              </a:spcAft>
              <a:buFont typeface="Arial" pitchFamily="34" charset="0"/>
              <a:buChar char="•"/>
              <a:defRPr/>
            </a:pPr>
            <a:r>
              <a:rPr lang="en-US" sz="1600" b="0" dirty="0" smtClean="0"/>
              <a:t>10 communities, 54 stakeholders</a:t>
            </a:r>
          </a:p>
          <a:p>
            <a:pPr marL="342900" indent="-342900">
              <a:spcBef>
                <a:spcPts val="600"/>
              </a:spcBef>
              <a:spcAft>
                <a:spcPts val="600"/>
              </a:spcAft>
              <a:buFont typeface="Arial" pitchFamily="34" charset="0"/>
              <a:buChar char="•"/>
              <a:defRPr/>
            </a:pPr>
            <a:r>
              <a:rPr lang="en-AU" sz="1600" b="0" dirty="0" smtClean="0"/>
              <a:t>Representatives from different groups, e.g. traditional authorities, farmers, women's group, youth etc.</a:t>
            </a:r>
          </a:p>
          <a:p>
            <a:pPr marL="342900" indent="-342900">
              <a:spcBef>
                <a:spcPts val="600"/>
              </a:spcBef>
              <a:spcAft>
                <a:spcPts val="600"/>
              </a:spcAft>
              <a:buFont typeface="Arial" pitchFamily="34" charset="0"/>
              <a:buChar char="•"/>
              <a:defRPr/>
            </a:pPr>
            <a:r>
              <a:rPr lang="en-AU" sz="1600" b="0" dirty="0" smtClean="0"/>
              <a:t>2008 NADeF Agreement signed</a:t>
            </a:r>
          </a:p>
          <a:p>
            <a:pPr marL="342900" indent="-342900">
              <a:spcBef>
                <a:spcPts val="600"/>
              </a:spcBef>
              <a:spcAft>
                <a:spcPts val="600"/>
              </a:spcAft>
              <a:buFont typeface="Arial" pitchFamily="34" charset="0"/>
              <a:buChar char="•"/>
              <a:defRPr/>
            </a:pPr>
            <a:r>
              <a:rPr lang="en-AU" sz="1600" b="0" dirty="0" smtClean="0"/>
              <a:t>Similar agreement inaugurated in 2014 for Akyem, NAkDeF</a:t>
            </a:r>
            <a:endParaRPr lang="en-US" sz="1600" b="0" dirty="0"/>
          </a:p>
          <a:p>
            <a:pPr>
              <a:defRPr/>
            </a:pPr>
            <a:endParaRPr lang="en-US" dirty="0" smtClean="0"/>
          </a:p>
          <a:p>
            <a:pPr>
              <a:defRPr/>
            </a:pPr>
            <a:endParaRPr lang="en-AU" dirty="0" smtClean="0"/>
          </a:p>
        </p:txBody>
      </p:sp>
      <p:pic>
        <p:nvPicPr>
          <p:cNvPr id="6" name="Picture 2" descr="F:\All Photos\Newmont 2014\NADeF signing\DSCF1786 - Copy.JPG"/>
          <p:cNvPicPr>
            <a:picLocks noChangeAspect="1" noChangeArrowheads="1"/>
          </p:cNvPicPr>
          <p:nvPr/>
        </p:nvPicPr>
        <p:blipFill>
          <a:blip r:embed="rId3" cstate="print">
            <a:extLst>
              <a:ext uri="{28A0092B-C50C-407E-A947-70E740481C1C}">
                <a14:useLocalDpi xmlns:a14="http://schemas.microsoft.com/office/drawing/2010/main" val="0"/>
              </a:ext>
            </a:extLst>
          </a:blip>
          <a:srcRect b="22115"/>
          <a:stretch>
            <a:fillRect/>
          </a:stretch>
        </p:blipFill>
        <p:spPr bwMode="auto">
          <a:xfrm>
            <a:off x="5834712" y="1343770"/>
            <a:ext cx="3168305" cy="19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 t="21008" r="4728" b="39060"/>
          <a:stretch/>
        </p:blipFill>
        <p:spPr bwMode="auto">
          <a:xfrm>
            <a:off x="5834712" y="3827201"/>
            <a:ext cx="3168305" cy="1530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07582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019" y="240770"/>
            <a:ext cx="8825948" cy="436562"/>
          </a:xfrm>
        </p:spPr>
        <p:txBody>
          <a:bodyPr>
            <a:noAutofit/>
          </a:bodyPr>
          <a:lstStyle/>
          <a:p>
            <a:r>
              <a:rPr lang="en-AU" sz="2500" dirty="0" smtClean="0"/>
              <a:t>Principles</a:t>
            </a:r>
            <a:endParaRPr lang="en-US" sz="2500" dirty="0"/>
          </a:p>
        </p:txBody>
      </p:sp>
      <p:sp>
        <p:nvSpPr>
          <p:cNvPr id="3" name="Content Placeholder 2"/>
          <p:cNvSpPr>
            <a:spLocks noGrp="1"/>
          </p:cNvSpPr>
          <p:nvPr>
            <p:ph idx="1"/>
          </p:nvPr>
        </p:nvSpPr>
        <p:spPr>
          <a:xfrm>
            <a:off x="436563" y="938254"/>
            <a:ext cx="8401049" cy="5345071"/>
          </a:xfrm>
        </p:spPr>
        <p:txBody>
          <a:bodyPr>
            <a:normAutofit fontScale="92500" lnSpcReduction="20000"/>
          </a:bodyPr>
          <a:lstStyle/>
          <a:p>
            <a:pPr marL="38250" lvl="1" indent="0">
              <a:lnSpc>
                <a:spcPct val="120000"/>
              </a:lnSpc>
              <a:buClr>
                <a:schemeClr val="tx2">
                  <a:lumMod val="50000"/>
                </a:schemeClr>
              </a:buClr>
              <a:buNone/>
            </a:pPr>
            <a:r>
              <a:rPr lang="en-AU" sz="1800" b="1" dirty="0"/>
              <a:t>Community Participation, Ownership &amp; </a:t>
            </a:r>
            <a:r>
              <a:rPr lang="en-AU" sz="1800" b="1" dirty="0" smtClean="0"/>
              <a:t>Sustainability</a:t>
            </a:r>
            <a:endParaRPr lang="en-US" sz="1800" b="1" dirty="0" smtClean="0">
              <a:solidFill>
                <a:srgbClr val="002060"/>
              </a:solidFill>
              <a:latin typeface="Arial" pitchFamily="34" charset="0"/>
              <a:cs typeface="Arial" pitchFamily="34" charset="0"/>
            </a:endParaRPr>
          </a:p>
          <a:p>
            <a:pPr marL="324000" lvl="1" indent="-285750">
              <a:lnSpc>
                <a:spcPct val="120000"/>
              </a:lnSpc>
              <a:spcAft>
                <a:spcPts val="0"/>
              </a:spcAft>
              <a:buClr>
                <a:schemeClr val="tx2">
                  <a:lumMod val="50000"/>
                </a:schemeClr>
              </a:buClr>
              <a:buFont typeface="Arial" pitchFamily="34" charset="0"/>
              <a:buChar char="−"/>
            </a:pPr>
            <a:endParaRPr lang="en-US" sz="1800" dirty="0">
              <a:solidFill>
                <a:srgbClr val="002060"/>
              </a:solidFill>
              <a:latin typeface="Arial" pitchFamily="34" charset="0"/>
              <a:cs typeface="Arial" pitchFamily="34" charset="0"/>
            </a:endParaRPr>
          </a:p>
          <a:p>
            <a:pPr marL="324000" lvl="1" indent="-285750">
              <a:lnSpc>
                <a:spcPct val="120000"/>
              </a:lnSpc>
              <a:spcAft>
                <a:spcPts val="0"/>
              </a:spcAft>
              <a:buClr>
                <a:schemeClr val="tx2">
                  <a:lumMod val="50000"/>
                </a:schemeClr>
              </a:buClr>
              <a:buFont typeface="Arial" pitchFamily="34" charset="0"/>
              <a:buChar char="−"/>
            </a:pPr>
            <a:r>
              <a:rPr lang="en-US" sz="1800" dirty="0">
                <a:solidFill>
                  <a:srgbClr val="002060"/>
                </a:solidFill>
                <a:latin typeface="Arial" pitchFamily="34" charset="0"/>
                <a:cs typeface="Arial" pitchFamily="34" charset="0"/>
              </a:rPr>
              <a:t>Strong Community representation</a:t>
            </a:r>
          </a:p>
          <a:p>
            <a:pPr marL="324000" lvl="1" indent="-285750">
              <a:lnSpc>
                <a:spcPct val="120000"/>
              </a:lnSpc>
              <a:spcAft>
                <a:spcPts val="0"/>
              </a:spcAft>
              <a:buClr>
                <a:schemeClr val="tx2">
                  <a:lumMod val="50000"/>
                </a:schemeClr>
              </a:buClr>
              <a:buFont typeface="Arial" pitchFamily="34" charset="0"/>
              <a:buChar char="−"/>
            </a:pPr>
            <a:endParaRPr lang="en-US" sz="1800" dirty="0">
              <a:solidFill>
                <a:srgbClr val="002060"/>
              </a:solidFill>
              <a:latin typeface="Arial" pitchFamily="34" charset="0"/>
              <a:cs typeface="Arial" pitchFamily="34" charset="0"/>
            </a:endParaRPr>
          </a:p>
          <a:p>
            <a:pPr marL="324000" lvl="1" indent="-285750">
              <a:lnSpc>
                <a:spcPct val="120000"/>
              </a:lnSpc>
              <a:spcAft>
                <a:spcPts val="0"/>
              </a:spcAft>
              <a:buClr>
                <a:schemeClr val="tx2">
                  <a:lumMod val="50000"/>
                </a:schemeClr>
              </a:buClr>
              <a:buFont typeface="Arial" pitchFamily="34" charset="0"/>
              <a:buChar char="−"/>
            </a:pPr>
            <a:r>
              <a:rPr lang="en-US" sz="1800" dirty="0">
                <a:solidFill>
                  <a:srgbClr val="002060"/>
                </a:solidFill>
                <a:latin typeface="Arial" pitchFamily="34" charset="0"/>
                <a:cs typeface="Arial" pitchFamily="34" charset="0"/>
              </a:rPr>
              <a:t>Independent Governance structure</a:t>
            </a:r>
          </a:p>
          <a:p>
            <a:pPr marL="324000" lvl="1" indent="-285750">
              <a:lnSpc>
                <a:spcPct val="120000"/>
              </a:lnSpc>
              <a:spcAft>
                <a:spcPts val="0"/>
              </a:spcAft>
              <a:buClr>
                <a:schemeClr val="tx2">
                  <a:lumMod val="50000"/>
                </a:schemeClr>
              </a:buClr>
              <a:buFont typeface="Arial" pitchFamily="34" charset="0"/>
              <a:buChar char="−"/>
            </a:pPr>
            <a:endParaRPr lang="en-US" sz="1800" dirty="0">
              <a:solidFill>
                <a:srgbClr val="002060"/>
              </a:solidFill>
              <a:latin typeface="Arial" pitchFamily="34" charset="0"/>
              <a:cs typeface="Arial" pitchFamily="34" charset="0"/>
            </a:endParaRPr>
          </a:p>
          <a:p>
            <a:pPr marL="324000" lvl="1" indent="-285750">
              <a:lnSpc>
                <a:spcPct val="120000"/>
              </a:lnSpc>
              <a:spcAft>
                <a:spcPts val="0"/>
              </a:spcAft>
              <a:buClr>
                <a:schemeClr val="tx2">
                  <a:lumMod val="50000"/>
                </a:schemeClr>
              </a:buClr>
              <a:buFont typeface="Arial" pitchFamily="34" charset="0"/>
              <a:buChar char="−"/>
            </a:pPr>
            <a:r>
              <a:rPr lang="en-US" sz="1800" dirty="0">
                <a:solidFill>
                  <a:srgbClr val="002060"/>
                </a:solidFill>
                <a:latin typeface="Arial" pitchFamily="34" charset="0"/>
                <a:cs typeface="Arial" pitchFamily="34" charset="0"/>
              </a:rPr>
              <a:t>Sustainability of Funding</a:t>
            </a:r>
          </a:p>
          <a:p>
            <a:pPr marL="324000" lvl="1" indent="-285750">
              <a:lnSpc>
                <a:spcPct val="120000"/>
              </a:lnSpc>
              <a:spcAft>
                <a:spcPts val="0"/>
              </a:spcAft>
              <a:buClr>
                <a:schemeClr val="tx2">
                  <a:lumMod val="50000"/>
                </a:schemeClr>
              </a:buClr>
              <a:buFont typeface="Arial" pitchFamily="34" charset="0"/>
              <a:buChar char="−"/>
            </a:pPr>
            <a:endParaRPr lang="en-US" sz="1800" dirty="0">
              <a:solidFill>
                <a:srgbClr val="002060"/>
              </a:solidFill>
              <a:latin typeface="Arial" pitchFamily="34" charset="0"/>
              <a:cs typeface="Arial" pitchFamily="34" charset="0"/>
            </a:endParaRPr>
          </a:p>
          <a:p>
            <a:pPr marL="324000" lvl="1" indent="-285750">
              <a:lnSpc>
                <a:spcPct val="120000"/>
              </a:lnSpc>
              <a:spcAft>
                <a:spcPts val="0"/>
              </a:spcAft>
              <a:buClr>
                <a:schemeClr val="tx2">
                  <a:lumMod val="50000"/>
                </a:schemeClr>
              </a:buClr>
              <a:buFont typeface="Arial" pitchFamily="34" charset="0"/>
              <a:buChar char="−"/>
            </a:pPr>
            <a:r>
              <a:rPr lang="en-US" sz="1800" dirty="0">
                <a:solidFill>
                  <a:srgbClr val="002060"/>
                </a:solidFill>
                <a:latin typeface="Arial" pitchFamily="34" charset="0"/>
                <a:cs typeface="Arial" pitchFamily="34" charset="0"/>
              </a:rPr>
              <a:t>Endowment Fund</a:t>
            </a:r>
          </a:p>
          <a:p>
            <a:pPr marL="324000" lvl="1" indent="-285750">
              <a:lnSpc>
                <a:spcPct val="120000"/>
              </a:lnSpc>
              <a:spcAft>
                <a:spcPts val="0"/>
              </a:spcAft>
              <a:buClr>
                <a:schemeClr val="tx2">
                  <a:lumMod val="50000"/>
                </a:schemeClr>
              </a:buClr>
              <a:buFont typeface="Arial" pitchFamily="34" charset="0"/>
              <a:buChar char="−"/>
            </a:pPr>
            <a:endParaRPr lang="en-US" sz="1800" dirty="0">
              <a:solidFill>
                <a:srgbClr val="002060"/>
              </a:solidFill>
              <a:latin typeface="Arial" pitchFamily="34" charset="0"/>
              <a:cs typeface="Arial" pitchFamily="34" charset="0"/>
            </a:endParaRPr>
          </a:p>
          <a:p>
            <a:pPr marL="324000" lvl="1" indent="-285750">
              <a:lnSpc>
                <a:spcPct val="120000"/>
              </a:lnSpc>
              <a:spcAft>
                <a:spcPts val="0"/>
              </a:spcAft>
              <a:buClr>
                <a:schemeClr val="tx2">
                  <a:lumMod val="50000"/>
                </a:schemeClr>
              </a:buClr>
              <a:buFont typeface="Arial" pitchFamily="34" charset="0"/>
              <a:buChar char="−"/>
            </a:pPr>
            <a:r>
              <a:rPr lang="en-US" sz="1800" dirty="0">
                <a:solidFill>
                  <a:srgbClr val="002060"/>
                </a:solidFill>
                <a:latin typeface="Arial" pitchFamily="34" charset="0"/>
                <a:cs typeface="Arial" pitchFamily="34" charset="0"/>
              </a:rPr>
              <a:t>Use of community resources</a:t>
            </a:r>
          </a:p>
          <a:p>
            <a:pPr marL="324000" lvl="1" indent="-285750">
              <a:lnSpc>
                <a:spcPct val="120000"/>
              </a:lnSpc>
              <a:spcAft>
                <a:spcPts val="0"/>
              </a:spcAft>
              <a:buClr>
                <a:schemeClr val="tx2">
                  <a:lumMod val="50000"/>
                </a:schemeClr>
              </a:buClr>
              <a:buFont typeface="Arial" pitchFamily="34" charset="0"/>
              <a:buChar char="−"/>
            </a:pPr>
            <a:endParaRPr lang="en-US" sz="1800" dirty="0">
              <a:solidFill>
                <a:srgbClr val="002060"/>
              </a:solidFill>
              <a:latin typeface="Arial" pitchFamily="34" charset="0"/>
              <a:cs typeface="Arial" pitchFamily="34" charset="0"/>
            </a:endParaRPr>
          </a:p>
          <a:p>
            <a:pPr marL="324000" lvl="1" indent="-285750">
              <a:lnSpc>
                <a:spcPct val="120000"/>
              </a:lnSpc>
              <a:spcAft>
                <a:spcPts val="0"/>
              </a:spcAft>
              <a:buClr>
                <a:schemeClr val="tx2">
                  <a:lumMod val="50000"/>
                </a:schemeClr>
              </a:buClr>
              <a:buFont typeface="Arial" pitchFamily="34" charset="0"/>
              <a:buChar char="−"/>
            </a:pPr>
            <a:r>
              <a:rPr lang="en-US" sz="1800" dirty="0">
                <a:solidFill>
                  <a:srgbClr val="002060"/>
                </a:solidFill>
                <a:latin typeface="Arial" pitchFamily="34" charset="0"/>
                <a:cs typeface="Arial" pitchFamily="34" charset="0"/>
              </a:rPr>
              <a:t>Projects </a:t>
            </a:r>
            <a:r>
              <a:rPr lang="en-US" sz="1800" dirty="0" smtClean="0">
                <a:solidFill>
                  <a:srgbClr val="002060"/>
                </a:solidFill>
                <a:latin typeface="Arial" pitchFamily="34" charset="0"/>
                <a:cs typeface="Arial" pitchFamily="34" charset="0"/>
              </a:rPr>
              <a:t>alignment</a:t>
            </a:r>
          </a:p>
          <a:p>
            <a:pPr marL="324000" lvl="1" indent="-285750">
              <a:lnSpc>
                <a:spcPct val="120000"/>
              </a:lnSpc>
              <a:spcAft>
                <a:spcPts val="0"/>
              </a:spcAft>
              <a:buClr>
                <a:schemeClr val="tx2">
                  <a:lumMod val="50000"/>
                </a:schemeClr>
              </a:buClr>
              <a:buFont typeface="Arial" pitchFamily="34" charset="0"/>
              <a:buChar char="−"/>
            </a:pPr>
            <a:endParaRPr lang="en-US" sz="1800" dirty="0">
              <a:solidFill>
                <a:srgbClr val="002060"/>
              </a:solidFill>
              <a:latin typeface="Arial" pitchFamily="34" charset="0"/>
              <a:cs typeface="Arial" pitchFamily="34" charset="0"/>
            </a:endParaRPr>
          </a:p>
          <a:p>
            <a:pPr marL="324000" lvl="1" indent="-285750">
              <a:lnSpc>
                <a:spcPct val="120000"/>
              </a:lnSpc>
              <a:spcAft>
                <a:spcPts val="0"/>
              </a:spcAft>
              <a:buClr>
                <a:schemeClr val="tx2">
                  <a:lumMod val="50000"/>
                </a:schemeClr>
              </a:buClr>
              <a:buFont typeface="Arial" pitchFamily="34" charset="0"/>
              <a:buChar char="−"/>
            </a:pPr>
            <a:r>
              <a:rPr lang="en-US" sz="1800" dirty="0" smtClean="0">
                <a:solidFill>
                  <a:srgbClr val="002060"/>
                </a:solidFill>
                <a:latin typeface="Arial" pitchFamily="34" charset="0"/>
                <a:cs typeface="Arial" pitchFamily="34" charset="0"/>
              </a:rPr>
              <a:t>Sustainable </a:t>
            </a:r>
            <a:r>
              <a:rPr lang="en-US" sz="1800" dirty="0">
                <a:solidFill>
                  <a:srgbClr val="002060"/>
                </a:solidFill>
                <a:latin typeface="Arial" pitchFamily="34" charset="0"/>
                <a:cs typeface="Arial" pitchFamily="34" charset="0"/>
              </a:rPr>
              <a:t>Development Committees (SDCs)</a:t>
            </a:r>
          </a:p>
          <a:p>
            <a:pPr marL="324000" lvl="1" indent="-285750">
              <a:lnSpc>
                <a:spcPct val="120000"/>
              </a:lnSpc>
              <a:spcAft>
                <a:spcPts val="0"/>
              </a:spcAft>
              <a:buClr>
                <a:schemeClr val="tx2">
                  <a:lumMod val="50000"/>
                </a:schemeClr>
              </a:buClr>
              <a:buFont typeface="Arial" pitchFamily="34" charset="0"/>
              <a:buChar char="−"/>
            </a:pPr>
            <a:endParaRPr lang="en-US" sz="1800" dirty="0">
              <a:solidFill>
                <a:srgbClr val="002060"/>
              </a:solidFill>
              <a:latin typeface="Arial" pitchFamily="34" charset="0"/>
              <a:cs typeface="Arial" pitchFamily="34" charset="0"/>
            </a:endParaRPr>
          </a:p>
          <a:p>
            <a:pPr marL="324000" lvl="1" indent="-285750">
              <a:lnSpc>
                <a:spcPct val="120000"/>
              </a:lnSpc>
              <a:spcAft>
                <a:spcPts val="0"/>
              </a:spcAft>
              <a:buClr>
                <a:schemeClr val="tx2">
                  <a:lumMod val="50000"/>
                </a:schemeClr>
              </a:buClr>
              <a:buFont typeface="Arial" pitchFamily="34" charset="0"/>
              <a:buChar char="−"/>
            </a:pPr>
            <a:r>
              <a:rPr lang="en-US" sz="1800" dirty="0">
                <a:solidFill>
                  <a:srgbClr val="002060"/>
                </a:solidFill>
                <a:latin typeface="Arial" pitchFamily="34" charset="0"/>
                <a:cs typeface="Arial" pitchFamily="34" charset="0"/>
              </a:rPr>
              <a:t>Joint ownership</a:t>
            </a:r>
          </a:p>
          <a:p>
            <a:pPr marL="324000" lvl="1" indent="-285750">
              <a:lnSpc>
                <a:spcPct val="120000"/>
              </a:lnSpc>
              <a:spcAft>
                <a:spcPts val="0"/>
              </a:spcAft>
              <a:buClr>
                <a:schemeClr val="tx2">
                  <a:lumMod val="50000"/>
                </a:schemeClr>
              </a:buClr>
              <a:buFont typeface="Arial" pitchFamily="34" charset="0"/>
              <a:buChar char="−"/>
            </a:pPr>
            <a:endParaRPr lang="en-US" sz="1800" dirty="0">
              <a:solidFill>
                <a:srgbClr val="002060"/>
              </a:solidFill>
              <a:latin typeface="Arial" pitchFamily="34" charset="0"/>
              <a:cs typeface="Arial" pitchFamily="34" charset="0"/>
            </a:endParaRPr>
          </a:p>
          <a:p>
            <a:pPr marL="324000" lvl="1" indent="-285750">
              <a:lnSpc>
                <a:spcPct val="120000"/>
              </a:lnSpc>
              <a:spcAft>
                <a:spcPts val="0"/>
              </a:spcAft>
              <a:buClr>
                <a:schemeClr val="tx2">
                  <a:lumMod val="50000"/>
                </a:schemeClr>
              </a:buClr>
              <a:buFont typeface="Arial" pitchFamily="34" charset="0"/>
              <a:buChar char="−"/>
            </a:pPr>
            <a:r>
              <a:rPr lang="en-US" sz="1800" dirty="0">
                <a:solidFill>
                  <a:srgbClr val="002060"/>
                </a:solidFill>
                <a:latin typeface="Arial" pitchFamily="34" charset="0"/>
                <a:cs typeface="Arial" pitchFamily="34" charset="0"/>
              </a:rPr>
              <a:t>Partnership opportunities</a:t>
            </a:r>
            <a:endParaRPr lang="en-US" sz="1600" dirty="0">
              <a:solidFill>
                <a:srgbClr val="002060"/>
              </a:solidFill>
              <a:latin typeface="Arial" pitchFamily="34" charset="0"/>
              <a:cs typeface="Arial" pitchFamily="34" charset="0"/>
            </a:endParaRPr>
          </a:p>
          <a:p>
            <a:endParaRPr lang="en-US" dirty="0"/>
          </a:p>
        </p:txBody>
      </p:sp>
      <p:pic>
        <p:nvPicPr>
          <p:cNvPr id="4" name="Picture 5" descr="F:\All Photos\Newmont 2013\prospector\_MG_24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090" y="1724262"/>
            <a:ext cx="4187825" cy="2795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6257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Organisational set up</a:t>
            </a:r>
            <a:endParaRPr lang="en-US" dirty="0"/>
          </a:p>
        </p:txBody>
      </p:sp>
      <p:pic>
        <p:nvPicPr>
          <p:cNvPr id="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30435"/>
          <a:stretch/>
        </p:blipFill>
        <p:spPr bwMode="auto">
          <a:xfrm>
            <a:off x="-25400" y="1381659"/>
            <a:ext cx="4165600" cy="4934035"/>
          </a:xfrm>
          <a:prstGeom prst="rect">
            <a:avLst/>
          </a:prstGeom>
          <a:noFill/>
          <a:ln w="31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4391"/>
          <a:stretch/>
        </p:blipFill>
        <p:spPr bwMode="auto">
          <a:xfrm>
            <a:off x="4191000" y="1381659"/>
            <a:ext cx="4876800" cy="493403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52567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Partnership and collaboration model</a:t>
            </a:r>
            <a:endParaRPr lang="en-US" dirty="0"/>
          </a:p>
        </p:txBody>
      </p:sp>
      <p:grpSp>
        <p:nvGrpSpPr>
          <p:cNvPr id="7" name="Group 6"/>
          <p:cNvGrpSpPr/>
          <p:nvPr/>
        </p:nvGrpSpPr>
        <p:grpSpPr>
          <a:xfrm>
            <a:off x="0" y="1385853"/>
            <a:ext cx="9144000" cy="4695895"/>
            <a:chOff x="0" y="1385853"/>
            <a:chExt cx="9144000" cy="4695895"/>
          </a:xfrm>
        </p:grpSpPr>
        <p:sp>
          <p:nvSpPr>
            <p:cNvPr id="8" name="Rectangle 7"/>
            <p:cNvSpPr/>
            <p:nvPr/>
          </p:nvSpPr>
          <p:spPr>
            <a:xfrm>
              <a:off x="0" y="1385853"/>
              <a:ext cx="9144000" cy="46958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9" name="Oval 8"/>
            <p:cNvSpPr/>
            <p:nvPr/>
          </p:nvSpPr>
          <p:spPr>
            <a:xfrm>
              <a:off x="366601" y="1905001"/>
              <a:ext cx="762000" cy="7620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 name="Oval 9"/>
            <p:cNvSpPr/>
            <p:nvPr/>
          </p:nvSpPr>
          <p:spPr>
            <a:xfrm>
              <a:off x="1832598" y="2130230"/>
              <a:ext cx="1752600" cy="1752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1" name="Oval 10"/>
            <p:cNvSpPr/>
            <p:nvPr/>
          </p:nvSpPr>
          <p:spPr>
            <a:xfrm>
              <a:off x="366601" y="3352801"/>
              <a:ext cx="762000" cy="7620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 name="Down Arrow 11"/>
            <p:cNvSpPr/>
            <p:nvPr/>
          </p:nvSpPr>
          <p:spPr>
            <a:xfrm rot="17802837">
              <a:off x="1334593" y="2219148"/>
              <a:ext cx="304240" cy="478091"/>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3" name="Down Arrow 12"/>
            <p:cNvSpPr/>
            <p:nvPr/>
          </p:nvSpPr>
          <p:spPr>
            <a:xfrm rot="15230159">
              <a:off x="1324625" y="3310606"/>
              <a:ext cx="304240" cy="478091"/>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4" name="Oval 13"/>
            <p:cNvSpPr/>
            <p:nvPr/>
          </p:nvSpPr>
          <p:spPr>
            <a:xfrm>
              <a:off x="3694001" y="2130230"/>
              <a:ext cx="1752600" cy="1752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5" name="Down Arrow 14"/>
            <p:cNvSpPr/>
            <p:nvPr/>
          </p:nvSpPr>
          <p:spPr>
            <a:xfrm rot="18000000">
              <a:off x="7327556" y="2150908"/>
              <a:ext cx="304240" cy="478091"/>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6" name="Down Arrow 15"/>
            <p:cNvSpPr/>
            <p:nvPr/>
          </p:nvSpPr>
          <p:spPr>
            <a:xfrm rot="3600000">
              <a:off x="7321628" y="3428806"/>
              <a:ext cx="304240" cy="478091"/>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7" name="Down Arrow 16"/>
            <p:cNvSpPr/>
            <p:nvPr/>
          </p:nvSpPr>
          <p:spPr>
            <a:xfrm rot="16200000">
              <a:off x="3525346" y="2767484"/>
              <a:ext cx="304240" cy="478091"/>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8" name="Down Arrow 17"/>
            <p:cNvSpPr/>
            <p:nvPr/>
          </p:nvSpPr>
          <p:spPr>
            <a:xfrm rot="17100000">
              <a:off x="5480630" y="3362667"/>
              <a:ext cx="304240" cy="478091"/>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9" name="Down Arrow 18"/>
            <p:cNvSpPr/>
            <p:nvPr/>
          </p:nvSpPr>
          <p:spPr>
            <a:xfrm rot="15300000">
              <a:off x="5480631" y="2184613"/>
              <a:ext cx="304240" cy="478091"/>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20" name="TextBox 19"/>
            <p:cNvSpPr txBox="1"/>
            <p:nvPr/>
          </p:nvSpPr>
          <p:spPr>
            <a:xfrm>
              <a:off x="304800" y="1582912"/>
              <a:ext cx="822875" cy="307777"/>
            </a:xfrm>
            <a:prstGeom prst="rect">
              <a:avLst/>
            </a:prstGeom>
            <a:noFill/>
          </p:spPr>
          <p:txBody>
            <a:bodyPr wrap="square" rtlCol="0">
              <a:spAutoFit/>
            </a:bodyPr>
            <a:lstStyle/>
            <a:p>
              <a:r>
                <a:rPr lang="en-US" sz="1400" b="1" i="1" dirty="0" smtClean="0">
                  <a:solidFill>
                    <a:schemeClr val="accent4"/>
                  </a:solidFill>
                </a:rPr>
                <a:t>Party A</a:t>
              </a:r>
              <a:endParaRPr lang="en-US" sz="1400" b="1" i="1" dirty="0">
                <a:solidFill>
                  <a:schemeClr val="accent4"/>
                </a:solidFill>
              </a:endParaRPr>
            </a:p>
          </p:txBody>
        </p:sp>
        <p:sp>
          <p:nvSpPr>
            <p:cNvPr id="21" name="TextBox 20"/>
            <p:cNvSpPr txBox="1"/>
            <p:nvPr/>
          </p:nvSpPr>
          <p:spPr>
            <a:xfrm>
              <a:off x="366601" y="4167158"/>
              <a:ext cx="822875" cy="307777"/>
            </a:xfrm>
            <a:prstGeom prst="rect">
              <a:avLst/>
            </a:prstGeom>
            <a:noFill/>
          </p:spPr>
          <p:txBody>
            <a:bodyPr wrap="square" rtlCol="0">
              <a:spAutoFit/>
            </a:bodyPr>
            <a:lstStyle/>
            <a:p>
              <a:r>
                <a:rPr lang="en-US" sz="1400" b="1" i="1" dirty="0" smtClean="0">
                  <a:solidFill>
                    <a:schemeClr val="accent4"/>
                  </a:solidFill>
                </a:rPr>
                <a:t>Party B</a:t>
              </a:r>
              <a:endParaRPr lang="en-US" sz="1400" b="1" i="1" dirty="0">
                <a:solidFill>
                  <a:schemeClr val="accent4"/>
                </a:solidFill>
              </a:endParaRPr>
            </a:p>
          </p:txBody>
        </p:sp>
        <p:sp>
          <p:nvSpPr>
            <p:cNvPr id="22" name="TextBox 21"/>
            <p:cNvSpPr txBox="1"/>
            <p:nvPr/>
          </p:nvSpPr>
          <p:spPr>
            <a:xfrm>
              <a:off x="2061198" y="2697096"/>
              <a:ext cx="1295400" cy="646331"/>
            </a:xfrm>
            <a:prstGeom prst="rect">
              <a:avLst/>
            </a:prstGeom>
            <a:noFill/>
          </p:spPr>
          <p:txBody>
            <a:bodyPr wrap="square" rtlCol="0">
              <a:spAutoFit/>
            </a:bodyPr>
            <a:lstStyle/>
            <a:p>
              <a:pPr algn="ctr"/>
              <a:r>
                <a:rPr lang="en-US" sz="1200" b="1" dirty="0" smtClean="0">
                  <a:solidFill>
                    <a:schemeClr val="accent4"/>
                  </a:solidFill>
                </a:rPr>
                <a:t>Deliberations &amp; Consultations</a:t>
              </a:r>
              <a:endParaRPr lang="en-US" sz="1200" b="1" dirty="0">
                <a:solidFill>
                  <a:schemeClr val="accent4"/>
                </a:solidFill>
              </a:endParaRPr>
            </a:p>
          </p:txBody>
        </p:sp>
        <p:sp>
          <p:nvSpPr>
            <p:cNvPr id="23" name="TextBox 22"/>
            <p:cNvSpPr txBox="1"/>
            <p:nvPr/>
          </p:nvSpPr>
          <p:spPr>
            <a:xfrm>
              <a:off x="3961488" y="2848887"/>
              <a:ext cx="1295400" cy="276999"/>
            </a:xfrm>
            <a:prstGeom prst="rect">
              <a:avLst/>
            </a:prstGeom>
            <a:noFill/>
          </p:spPr>
          <p:txBody>
            <a:bodyPr wrap="square" rtlCol="0">
              <a:spAutoFit/>
            </a:bodyPr>
            <a:lstStyle/>
            <a:p>
              <a:pPr algn="ctr"/>
              <a:r>
                <a:rPr lang="en-US" sz="1200" b="1" dirty="0" smtClean="0">
                  <a:solidFill>
                    <a:schemeClr val="accent4"/>
                  </a:solidFill>
                </a:rPr>
                <a:t>Agreement</a:t>
              </a:r>
              <a:endParaRPr lang="en-US" sz="1400" b="1" dirty="0">
                <a:solidFill>
                  <a:schemeClr val="accent4"/>
                </a:solidFill>
              </a:endParaRPr>
            </a:p>
          </p:txBody>
        </p:sp>
        <p:cxnSp>
          <p:nvCxnSpPr>
            <p:cNvPr id="24" name="Straight Arrow Connector 23"/>
            <p:cNvCxnSpPr/>
            <p:nvPr/>
          </p:nvCxnSpPr>
          <p:spPr>
            <a:xfrm>
              <a:off x="2708898" y="4038334"/>
              <a:ext cx="0" cy="1190962"/>
            </a:xfrm>
            <a:prstGeom prst="straightConnector1">
              <a:avLst/>
            </a:prstGeom>
            <a:ln w="38100">
              <a:prstDash val="lg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570301" y="3960912"/>
              <a:ext cx="0" cy="1190962"/>
            </a:xfrm>
            <a:prstGeom prst="straightConnector1">
              <a:avLst/>
            </a:prstGeom>
            <a:ln w="38100">
              <a:prstDash val="lg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297460" y="5229296"/>
              <a:ext cx="822875" cy="307777"/>
            </a:xfrm>
            <a:prstGeom prst="rect">
              <a:avLst/>
            </a:prstGeom>
            <a:noFill/>
          </p:spPr>
          <p:txBody>
            <a:bodyPr wrap="square" rtlCol="0">
              <a:spAutoFit/>
            </a:bodyPr>
            <a:lstStyle/>
            <a:p>
              <a:r>
                <a:rPr lang="en-US" sz="1400" b="1" i="1" dirty="0" smtClean="0">
                  <a:solidFill>
                    <a:schemeClr val="accent4"/>
                  </a:solidFill>
                </a:rPr>
                <a:t>Stage 1</a:t>
              </a:r>
              <a:endParaRPr lang="en-US" sz="1400" b="1" i="1" dirty="0">
                <a:solidFill>
                  <a:schemeClr val="accent4"/>
                </a:solidFill>
              </a:endParaRPr>
            </a:p>
          </p:txBody>
        </p:sp>
        <p:sp>
          <p:nvSpPr>
            <p:cNvPr id="27" name="TextBox 26"/>
            <p:cNvSpPr txBox="1"/>
            <p:nvPr/>
          </p:nvSpPr>
          <p:spPr>
            <a:xfrm>
              <a:off x="4203247" y="5229296"/>
              <a:ext cx="822875" cy="307777"/>
            </a:xfrm>
            <a:prstGeom prst="rect">
              <a:avLst/>
            </a:prstGeom>
            <a:noFill/>
          </p:spPr>
          <p:txBody>
            <a:bodyPr wrap="square" rtlCol="0">
              <a:spAutoFit/>
            </a:bodyPr>
            <a:lstStyle/>
            <a:p>
              <a:r>
                <a:rPr lang="en-US" sz="1400" b="1" i="1" dirty="0" smtClean="0">
                  <a:solidFill>
                    <a:schemeClr val="accent4"/>
                  </a:solidFill>
                </a:rPr>
                <a:t>Stage 2</a:t>
              </a:r>
              <a:endParaRPr lang="en-US" sz="1400" b="1" i="1" dirty="0">
                <a:solidFill>
                  <a:schemeClr val="accent4"/>
                </a:solidFill>
              </a:endParaRPr>
            </a:p>
          </p:txBody>
        </p:sp>
        <p:sp>
          <p:nvSpPr>
            <p:cNvPr id="28" name="TextBox 27"/>
            <p:cNvSpPr txBox="1"/>
            <p:nvPr/>
          </p:nvSpPr>
          <p:spPr>
            <a:xfrm>
              <a:off x="6139287" y="5229295"/>
              <a:ext cx="822875" cy="307777"/>
            </a:xfrm>
            <a:prstGeom prst="rect">
              <a:avLst/>
            </a:prstGeom>
            <a:noFill/>
          </p:spPr>
          <p:txBody>
            <a:bodyPr wrap="square" rtlCol="0">
              <a:spAutoFit/>
            </a:bodyPr>
            <a:lstStyle/>
            <a:p>
              <a:r>
                <a:rPr lang="en-US" sz="1400" b="1" i="1" dirty="0" smtClean="0">
                  <a:solidFill>
                    <a:schemeClr val="accent4"/>
                  </a:solidFill>
                </a:rPr>
                <a:t>Stage 3</a:t>
              </a:r>
              <a:endParaRPr lang="en-US" sz="1400" b="1" i="1" dirty="0">
                <a:solidFill>
                  <a:schemeClr val="accent4"/>
                </a:solidFill>
              </a:endParaRPr>
            </a:p>
          </p:txBody>
        </p:sp>
        <p:sp>
          <p:nvSpPr>
            <p:cNvPr id="29" name="Oval 28"/>
            <p:cNvSpPr/>
            <p:nvPr/>
          </p:nvSpPr>
          <p:spPr>
            <a:xfrm>
              <a:off x="5903022" y="2991504"/>
              <a:ext cx="1287647" cy="128764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0" name="Oval 29"/>
            <p:cNvSpPr/>
            <p:nvPr/>
          </p:nvSpPr>
          <p:spPr>
            <a:xfrm>
              <a:off x="5903022" y="1905001"/>
              <a:ext cx="1287647" cy="128764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1" name="TextBox 30"/>
            <p:cNvSpPr txBox="1"/>
            <p:nvPr/>
          </p:nvSpPr>
          <p:spPr>
            <a:xfrm>
              <a:off x="5724742" y="3540127"/>
              <a:ext cx="1651962" cy="276999"/>
            </a:xfrm>
            <a:prstGeom prst="rect">
              <a:avLst/>
            </a:prstGeom>
            <a:noFill/>
          </p:spPr>
          <p:txBody>
            <a:bodyPr wrap="square" rtlCol="0">
              <a:spAutoFit/>
            </a:bodyPr>
            <a:lstStyle/>
            <a:p>
              <a:pPr algn="ctr"/>
              <a:r>
                <a:rPr lang="en-US" sz="1200" b="1" dirty="0" smtClean="0">
                  <a:solidFill>
                    <a:schemeClr val="accent4"/>
                  </a:solidFill>
                </a:rPr>
                <a:t>Implementation</a:t>
              </a:r>
              <a:endParaRPr lang="en-US" sz="1200" b="1" dirty="0">
                <a:solidFill>
                  <a:schemeClr val="accent4"/>
                </a:solidFill>
              </a:endParaRPr>
            </a:p>
          </p:txBody>
        </p:sp>
        <p:sp>
          <p:nvSpPr>
            <p:cNvPr id="32" name="TextBox 31"/>
            <p:cNvSpPr txBox="1"/>
            <p:nvPr/>
          </p:nvSpPr>
          <p:spPr>
            <a:xfrm>
              <a:off x="5903023" y="2337700"/>
              <a:ext cx="1295400" cy="307777"/>
            </a:xfrm>
            <a:prstGeom prst="rect">
              <a:avLst/>
            </a:prstGeom>
            <a:noFill/>
          </p:spPr>
          <p:txBody>
            <a:bodyPr wrap="square" rtlCol="0">
              <a:spAutoFit/>
            </a:bodyPr>
            <a:lstStyle/>
            <a:p>
              <a:pPr algn="ctr"/>
              <a:r>
                <a:rPr lang="en-US" sz="1400" b="1" dirty="0" smtClean="0">
                  <a:solidFill>
                    <a:schemeClr val="accent4"/>
                  </a:solidFill>
                </a:rPr>
                <a:t>Monitoring</a:t>
              </a:r>
              <a:endParaRPr lang="en-US" sz="1400" b="1" dirty="0">
                <a:solidFill>
                  <a:schemeClr val="accent4"/>
                </a:solidFill>
              </a:endParaRPr>
            </a:p>
          </p:txBody>
        </p:sp>
        <p:sp>
          <p:nvSpPr>
            <p:cNvPr id="33" name="Oval 32"/>
            <p:cNvSpPr/>
            <p:nvPr/>
          </p:nvSpPr>
          <p:spPr>
            <a:xfrm>
              <a:off x="7620000" y="2378162"/>
              <a:ext cx="1287647" cy="128764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cxnSp>
          <p:nvCxnSpPr>
            <p:cNvPr id="34" name="Straight Arrow Connector 33"/>
            <p:cNvCxnSpPr/>
            <p:nvPr/>
          </p:nvCxnSpPr>
          <p:spPr>
            <a:xfrm>
              <a:off x="6555309" y="4321046"/>
              <a:ext cx="0" cy="830828"/>
            </a:xfrm>
            <a:prstGeom prst="straightConnector1">
              <a:avLst/>
            </a:prstGeom>
            <a:ln w="38100">
              <a:prstDash val="lg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620000" y="2804818"/>
              <a:ext cx="1295400" cy="523220"/>
            </a:xfrm>
            <a:prstGeom prst="rect">
              <a:avLst/>
            </a:prstGeom>
            <a:noFill/>
          </p:spPr>
          <p:txBody>
            <a:bodyPr wrap="square" rtlCol="0">
              <a:spAutoFit/>
            </a:bodyPr>
            <a:lstStyle/>
            <a:p>
              <a:pPr algn="ctr"/>
              <a:r>
                <a:rPr lang="en-US" sz="1400" b="1" dirty="0" smtClean="0">
                  <a:solidFill>
                    <a:schemeClr val="accent4"/>
                  </a:solidFill>
                </a:rPr>
                <a:t>Conflict Resolution</a:t>
              </a:r>
              <a:endParaRPr lang="en-US" sz="1400" b="1" dirty="0">
                <a:solidFill>
                  <a:schemeClr val="accent4"/>
                </a:solidFill>
              </a:endParaRPr>
            </a:p>
          </p:txBody>
        </p:sp>
        <p:cxnSp>
          <p:nvCxnSpPr>
            <p:cNvPr id="36" name="Straight Arrow Connector 35"/>
            <p:cNvCxnSpPr/>
            <p:nvPr/>
          </p:nvCxnSpPr>
          <p:spPr>
            <a:xfrm>
              <a:off x="8267700" y="3781676"/>
              <a:ext cx="0" cy="1370198"/>
            </a:xfrm>
            <a:prstGeom prst="straightConnector1">
              <a:avLst/>
            </a:prstGeom>
            <a:ln w="38100">
              <a:prstDash val="lg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856262" y="5180134"/>
              <a:ext cx="822875" cy="307777"/>
            </a:xfrm>
            <a:prstGeom prst="rect">
              <a:avLst/>
            </a:prstGeom>
            <a:noFill/>
          </p:spPr>
          <p:txBody>
            <a:bodyPr wrap="square" rtlCol="0">
              <a:spAutoFit/>
            </a:bodyPr>
            <a:lstStyle/>
            <a:p>
              <a:r>
                <a:rPr lang="en-US" sz="1400" b="1" i="1" dirty="0" smtClean="0">
                  <a:solidFill>
                    <a:schemeClr val="accent4"/>
                  </a:solidFill>
                </a:rPr>
                <a:t>Stage 4</a:t>
              </a:r>
              <a:endParaRPr lang="en-US" sz="1400" b="1" i="1" dirty="0">
                <a:solidFill>
                  <a:schemeClr val="accent4"/>
                </a:solidFill>
              </a:endParaRPr>
            </a:p>
          </p:txBody>
        </p:sp>
      </p:grpSp>
    </p:spTree>
    <p:extLst>
      <p:ext uri="{BB962C8B-B14F-4D97-AF65-F5344CB8AC3E}">
        <p14:creationId xmlns:p14="http://schemas.microsoft.com/office/powerpoint/2010/main" val="31456581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itchFamily="34" charset="0"/>
                <a:cs typeface="Arial" pitchFamily="34" charset="0"/>
              </a:rPr>
              <a:t>Application of the model at the Ahafo Mine</a:t>
            </a:r>
            <a:endParaRPr lang="en-US"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94977" y="1415332"/>
            <a:ext cx="7885812" cy="3879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29408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Our Development Foundations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73863414"/>
              </p:ext>
            </p:extLst>
          </p:nvPr>
        </p:nvGraphicFramePr>
        <p:xfrm>
          <a:off x="436563" y="1087438"/>
          <a:ext cx="8401050" cy="24270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709725090"/>
              </p:ext>
            </p:extLst>
          </p:nvPr>
        </p:nvGraphicFramePr>
        <p:xfrm>
          <a:off x="152400" y="3350703"/>
          <a:ext cx="8991600" cy="31254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13295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Financial fact sheet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096755687"/>
              </p:ext>
            </p:extLst>
          </p:nvPr>
        </p:nvGraphicFramePr>
        <p:xfrm>
          <a:off x="525275" y="3814128"/>
          <a:ext cx="3879747" cy="2220911"/>
        </p:xfrm>
        <a:graphic>
          <a:graphicData uri="http://schemas.openxmlformats.org/drawingml/2006/table">
            <a:tbl>
              <a:tblPr firstRow="1" firstCol="1" bandRow="1">
                <a:tableStyleId>{5C22544A-7EE6-4342-B048-85BDC9FD1C3A}</a:tableStyleId>
              </a:tblPr>
              <a:tblGrid>
                <a:gridCol w="1445396"/>
                <a:gridCol w="2434351"/>
              </a:tblGrid>
              <a:tr h="471914">
                <a:tc>
                  <a:txBody>
                    <a:bodyPr/>
                    <a:lstStyle/>
                    <a:p>
                      <a:pPr marL="0" marR="0" algn="l">
                        <a:lnSpc>
                          <a:spcPct val="115000"/>
                        </a:lnSpc>
                        <a:spcBef>
                          <a:spcPts val="0"/>
                        </a:spcBef>
                        <a:spcAft>
                          <a:spcPts val="0"/>
                        </a:spcAft>
                      </a:pPr>
                      <a:r>
                        <a:rPr lang="en-US" sz="1200" dirty="0" smtClean="0"/>
                        <a:t>Allotment</a:t>
                      </a:r>
                      <a:r>
                        <a:rPr lang="en-US" sz="1200" baseline="0" dirty="0" smtClean="0"/>
                        <a:t> </a:t>
                      </a:r>
                      <a:endParaRPr lang="en-US" sz="1200" dirty="0" smtClean="0">
                        <a:latin typeface="Arial" pitchFamily="34" charset="0"/>
                        <a:cs typeface="Arial" pitchFamily="34" charset="0"/>
                      </a:endParaRPr>
                    </a:p>
                  </a:txBody>
                  <a:tcPr marL="68580" marR="68580" marT="0" marB="0"/>
                </a:tc>
                <a:tc>
                  <a:txBody>
                    <a:bodyPr/>
                    <a:lstStyle/>
                    <a:p>
                      <a:pPr marL="0" marR="0" algn="l">
                        <a:lnSpc>
                          <a:spcPct val="115000"/>
                        </a:lnSpc>
                        <a:spcBef>
                          <a:spcPts val="0"/>
                        </a:spcBef>
                        <a:spcAft>
                          <a:spcPts val="0"/>
                        </a:spcAft>
                      </a:pPr>
                      <a:r>
                        <a:rPr lang="en-US" sz="1200" dirty="0" smtClean="0">
                          <a:effectLst/>
                        </a:rPr>
                        <a:t>Amount </a:t>
                      </a:r>
                      <a:r>
                        <a:rPr lang="es-PE" sz="1200" dirty="0">
                          <a:effectLst/>
                        </a:rPr>
                        <a:t>(approx.)</a:t>
                      </a:r>
                      <a:endParaRPr lang="en-US" sz="1200" b="1" dirty="0">
                        <a:effectLst/>
                        <a:latin typeface="Arial" pitchFamily="34" charset="0"/>
                        <a:ea typeface="Calibri"/>
                        <a:cs typeface="Arial" pitchFamily="34" charset="0"/>
                      </a:endParaRPr>
                    </a:p>
                  </a:txBody>
                  <a:tcPr marL="68580" marR="68580" marT="0" marB="0"/>
                </a:tc>
              </a:tr>
              <a:tr h="453862">
                <a:tc>
                  <a:txBody>
                    <a:bodyPr/>
                    <a:lstStyle/>
                    <a:p>
                      <a:pPr marL="0" marR="0">
                        <a:lnSpc>
                          <a:spcPct val="115000"/>
                        </a:lnSpc>
                        <a:spcBef>
                          <a:spcPts val="0"/>
                        </a:spcBef>
                        <a:spcAft>
                          <a:spcPts val="0"/>
                        </a:spcAft>
                      </a:pPr>
                      <a:r>
                        <a:rPr lang="es-PE" sz="1200" dirty="0" smtClean="0">
                          <a:effectLst/>
                        </a:rPr>
                        <a:t>Fund Contributions</a:t>
                      </a:r>
                      <a:endParaRPr lang="es-PE" sz="1200" b="0" dirty="0" smtClean="0">
                        <a:effectLst/>
                        <a:latin typeface="Arial" pitchFamily="34" charset="0"/>
                        <a:cs typeface="Arial" pitchFamily="34" charset="0"/>
                      </a:endParaRPr>
                    </a:p>
                  </a:txBody>
                  <a:tcPr marL="68580" marR="68580" marT="0" marB="0"/>
                </a:tc>
                <a:tc>
                  <a:txBody>
                    <a:bodyPr/>
                    <a:lstStyle/>
                    <a:p>
                      <a:pPr marL="0" marR="0" indent="0" algn="l">
                        <a:lnSpc>
                          <a:spcPct val="115000"/>
                        </a:lnSpc>
                        <a:spcBef>
                          <a:spcPts val="0"/>
                        </a:spcBef>
                        <a:spcAft>
                          <a:spcPts val="0"/>
                        </a:spcAft>
                        <a:buFont typeface="Wingdings" pitchFamily="2" charset="2"/>
                        <a:buNone/>
                      </a:pPr>
                      <a:r>
                        <a:rPr lang="es-PE" sz="1200" dirty="0" smtClean="0">
                          <a:effectLst/>
                        </a:rPr>
                        <a:t>NADeF</a:t>
                      </a:r>
                    </a:p>
                    <a:p>
                      <a:pPr marL="285750" marR="0" indent="-285750" algn="l">
                        <a:lnSpc>
                          <a:spcPct val="115000"/>
                        </a:lnSpc>
                        <a:spcBef>
                          <a:spcPts val="0"/>
                        </a:spcBef>
                        <a:spcAft>
                          <a:spcPts val="0"/>
                        </a:spcAft>
                        <a:buFont typeface="Wingdings" pitchFamily="2" charset="2"/>
                        <a:buChar char="§"/>
                      </a:pPr>
                      <a:r>
                        <a:rPr lang="es-PE" sz="1200" dirty="0" smtClean="0">
                          <a:effectLst/>
                        </a:rPr>
                        <a:t>US$ 24M</a:t>
                      </a:r>
                      <a:endParaRPr lang="en-US" sz="1200" b="0" dirty="0">
                        <a:effectLst/>
                        <a:latin typeface="Arial" pitchFamily="34" charset="0"/>
                        <a:ea typeface="Calibri"/>
                        <a:cs typeface="Arial" pitchFamily="34" charset="0"/>
                      </a:endParaRPr>
                    </a:p>
                  </a:txBody>
                  <a:tcPr marL="68580" marR="68580" marT="0" marB="0"/>
                </a:tc>
              </a:tr>
              <a:tr h="719281">
                <a:tc>
                  <a:txBody>
                    <a:bodyPr/>
                    <a:lstStyle/>
                    <a:p>
                      <a:pPr marL="0" marR="0">
                        <a:lnSpc>
                          <a:spcPct val="115000"/>
                        </a:lnSpc>
                        <a:spcBef>
                          <a:spcPts val="0"/>
                        </a:spcBef>
                        <a:spcAft>
                          <a:spcPts val="1000"/>
                        </a:spcAft>
                      </a:pPr>
                      <a:r>
                        <a:rPr lang="es-PE" sz="1200" dirty="0" smtClean="0">
                          <a:effectLst/>
                        </a:rPr>
                        <a:t>Spent &amp; Committed </a:t>
                      </a:r>
                      <a:r>
                        <a:rPr lang="es-PE" sz="1200" dirty="0">
                          <a:effectLst/>
                        </a:rPr>
                        <a:t>Funds</a:t>
                      </a:r>
                      <a:endParaRPr lang="en-US" sz="1200" b="0" dirty="0">
                        <a:effectLst/>
                        <a:latin typeface="Arial" pitchFamily="34" charset="0"/>
                        <a:ea typeface="Calibri"/>
                        <a:cs typeface="Arial" pitchFamily="34" charset="0"/>
                      </a:endParaRPr>
                    </a:p>
                  </a:txBody>
                  <a:tcPr marL="68580" marR="68580" marT="0" marB="0"/>
                </a:tc>
                <a:tc>
                  <a:txBody>
                    <a:bodyPr/>
                    <a:lstStyle/>
                    <a:p>
                      <a:pPr marL="285750" marR="0" indent="-285750" algn="l">
                        <a:lnSpc>
                          <a:spcPct val="115000"/>
                        </a:lnSpc>
                        <a:spcBef>
                          <a:spcPts val="0"/>
                        </a:spcBef>
                        <a:spcAft>
                          <a:spcPts val="0"/>
                        </a:spcAft>
                        <a:buFont typeface="Wingdings" pitchFamily="2" charset="2"/>
                        <a:buChar char="§"/>
                      </a:pPr>
                      <a:r>
                        <a:rPr lang="es-PE" sz="1200" dirty="0" smtClean="0">
                          <a:effectLst/>
                        </a:rPr>
                        <a:t>US$12M </a:t>
                      </a:r>
                      <a:r>
                        <a:rPr lang="es-PE" sz="1200" dirty="0">
                          <a:effectLst/>
                        </a:rPr>
                        <a:t>on </a:t>
                      </a:r>
                      <a:r>
                        <a:rPr lang="es-PE" sz="1200" dirty="0" smtClean="0">
                          <a:effectLst/>
                        </a:rPr>
                        <a:t>projects</a:t>
                      </a:r>
                      <a:endParaRPr lang="es-PE" sz="1200" dirty="0">
                        <a:effectLst/>
                      </a:endParaRPr>
                    </a:p>
                    <a:p>
                      <a:pPr marL="285750" marR="0" indent="-285750" algn="l">
                        <a:lnSpc>
                          <a:spcPct val="115000"/>
                        </a:lnSpc>
                        <a:spcBef>
                          <a:spcPts val="0"/>
                        </a:spcBef>
                        <a:spcAft>
                          <a:spcPts val="0"/>
                        </a:spcAft>
                        <a:buFont typeface="Wingdings" pitchFamily="2" charset="2"/>
                        <a:buChar char="§"/>
                      </a:pPr>
                      <a:r>
                        <a:rPr lang="es-PE" sz="1200" dirty="0" smtClean="0">
                          <a:effectLst/>
                        </a:rPr>
                        <a:t>US$ 1.5M  </a:t>
                      </a:r>
                      <a:r>
                        <a:rPr lang="es-PE" sz="1200" dirty="0">
                          <a:effectLst/>
                        </a:rPr>
                        <a:t>on capital + </a:t>
                      </a:r>
                      <a:r>
                        <a:rPr lang="es-PE" sz="1200" dirty="0" smtClean="0">
                          <a:effectLst/>
                        </a:rPr>
                        <a:t>operational  costs</a:t>
                      </a:r>
                      <a:endParaRPr lang="en-US" sz="1200" dirty="0">
                        <a:effectLst/>
                        <a:latin typeface="Arial" pitchFamily="34" charset="0"/>
                        <a:ea typeface="Calibri"/>
                        <a:cs typeface="Arial" pitchFamily="34" charset="0"/>
                      </a:endParaRPr>
                    </a:p>
                  </a:txBody>
                  <a:tcPr marL="68580" marR="68580" marT="0" marB="0"/>
                </a:tc>
              </a:tr>
              <a:tr h="575854">
                <a:tc>
                  <a:txBody>
                    <a:bodyPr/>
                    <a:lstStyle/>
                    <a:p>
                      <a:pPr marL="0" marR="0">
                        <a:lnSpc>
                          <a:spcPct val="115000"/>
                        </a:lnSpc>
                        <a:spcBef>
                          <a:spcPts val="0"/>
                        </a:spcBef>
                        <a:spcAft>
                          <a:spcPts val="0"/>
                        </a:spcAft>
                      </a:pPr>
                      <a:r>
                        <a:rPr lang="es-PE" sz="1200" dirty="0" smtClean="0">
                          <a:effectLst/>
                        </a:rPr>
                        <a:t>Endowment </a:t>
                      </a:r>
                      <a:r>
                        <a:rPr lang="es-PE" sz="1200" dirty="0">
                          <a:effectLst/>
                        </a:rPr>
                        <a:t>Fund </a:t>
                      </a:r>
                      <a:endParaRPr lang="es-PE" sz="1200" b="0" dirty="0" smtClean="0">
                        <a:effectLst/>
                        <a:latin typeface="Arial" pitchFamily="34" charset="0"/>
                        <a:cs typeface="Arial" pitchFamily="34" charset="0"/>
                      </a:endParaRPr>
                    </a:p>
                  </a:txBody>
                  <a:tcPr marL="68580" marR="68580" marT="0" marB="0"/>
                </a:tc>
                <a:tc>
                  <a:txBody>
                    <a:bodyPr/>
                    <a:lstStyle/>
                    <a:p>
                      <a:pPr marL="0" marR="0" indent="0" algn="l">
                        <a:lnSpc>
                          <a:spcPct val="115000"/>
                        </a:lnSpc>
                        <a:spcBef>
                          <a:spcPts val="0"/>
                        </a:spcBef>
                        <a:spcAft>
                          <a:spcPts val="0"/>
                        </a:spcAft>
                        <a:buFont typeface="Wingdings" pitchFamily="2" charset="2"/>
                        <a:buNone/>
                      </a:pPr>
                      <a:endParaRPr lang="es-PE" sz="1200" dirty="0" smtClean="0">
                        <a:effectLst/>
                      </a:endParaRPr>
                    </a:p>
                    <a:p>
                      <a:pPr marL="285750" marR="0" indent="-285750" algn="l">
                        <a:lnSpc>
                          <a:spcPct val="115000"/>
                        </a:lnSpc>
                        <a:spcBef>
                          <a:spcPts val="0"/>
                        </a:spcBef>
                        <a:spcAft>
                          <a:spcPts val="0"/>
                        </a:spcAft>
                        <a:buFont typeface="Wingdings" pitchFamily="2" charset="2"/>
                        <a:buChar char="§"/>
                      </a:pPr>
                      <a:r>
                        <a:rPr lang="es-PE" sz="1200" dirty="0" smtClean="0">
                          <a:effectLst/>
                        </a:rPr>
                        <a:t>Over</a:t>
                      </a:r>
                      <a:r>
                        <a:rPr lang="es-PE" sz="1200" baseline="0" dirty="0" smtClean="0">
                          <a:effectLst/>
                        </a:rPr>
                        <a:t> </a:t>
                      </a:r>
                      <a:r>
                        <a:rPr lang="es-PE" sz="1200" dirty="0" smtClean="0">
                          <a:effectLst/>
                        </a:rPr>
                        <a:t>US$ 3.5 M</a:t>
                      </a:r>
                      <a:endParaRPr lang="en-US" sz="1200" dirty="0">
                        <a:effectLst/>
                        <a:latin typeface="Arial" pitchFamily="34" charset="0"/>
                        <a:ea typeface="Calibri"/>
                        <a:cs typeface="Arial" pitchFamily="34" charset="0"/>
                      </a:endParaRPr>
                    </a:p>
                  </a:txBody>
                  <a:tcPr marL="68580" marR="68580"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841993766"/>
              </p:ext>
            </p:extLst>
          </p:nvPr>
        </p:nvGraphicFramePr>
        <p:xfrm>
          <a:off x="4683319" y="3827859"/>
          <a:ext cx="4278292" cy="2207179"/>
        </p:xfrm>
        <a:graphic>
          <a:graphicData uri="http://schemas.openxmlformats.org/drawingml/2006/table">
            <a:tbl>
              <a:tblPr firstRow="1" firstCol="1" bandRow="1">
                <a:tableStyleId>{21E4AEA4-8DFA-4A89-87EB-49C32662AFE0}</a:tableStyleId>
              </a:tblPr>
              <a:tblGrid>
                <a:gridCol w="1908834"/>
                <a:gridCol w="2369458"/>
              </a:tblGrid>
              <a:tr h="546826">
                <a:tc>
                  <a:txBody>
                    <a:bodyPr/>
                    <a:lstStyle/>
                    <a:p>
                      <a:pPr marL="0" marR="0" algn="l">
                        <a:lnSpc>
                          <a:spcPct val="115000"/>
                        </a:lnSpc>
                        <a:spcBef>
                          <a:spcPts val="0"/>
                        </a:spcBef>
                        <a:spcAft>
                          <a:spcPts val="0"/>
                        </a:spcAft>
                      </a:pPr>
                      <a:r>
                        <a:rPr lang="en-US" sz="1200" dirty="0" smtClean="0"/>
                        <a:t>Allotment</a:t>
                      </a:r>
                      <a:endParaRPr lang="en-US" sz="1200" dirty="0" smtClean="0">
                        <a:latin typeface="Arial" pitchFamily="34" charset="0"/>
                        <a:cs typeface="Arial" pitchFamily="34" charset="0"/>
                      </a:endParaRPr>
                    </a:p>
                  </a:txBody>
                  <a:tcPr marL="68580" marR="68580" marT="0" marB="0"/>
                </a:tc>
                <a:tc>
                  <a:txBody>
                    <a:bodyPr/>
                    <a:lstStyle/>
                    <a:p>
                      <a:pPr marL="0" marR="0" algn="l">
                        <a:lnSpc>
                          <a:spcPct val="115000"/>
                        </a:lnSpc>
                        <a:spcBef>
                          <a:spcPts val="0"/>
                        </a:spcBef>
                        <a:spcAft>
                          <a:spcPts val="0"/>
                        </a:spcAft>
                      </a:pPr>
                      <a:r>
                        <a:rPr lang="en-US" sz="1200" dirty="0" smtClean="0">
                          <a:effectLst/>
                        </a:rPr>
                        <a:t>Amount </a:t>
                      </a:r>
                      <a:r>
                        <a:rPr lang="es-PE" sz="1200" dirty="0">
                          <a:effectLst/>
                        </a:rPr>
                        <a:t>(approx.)</a:t>
                      </a:r>
                      <a:endParaRPr lang="en-US" sz="1200" b="1" dirty="0">
                        <a:effectLst/>
                        <a:latin typeface="Arial" pitchFamily="34" charset="0"/>
                        <a:ea typeface="Calibri"/>
                        <a:cs typeface="Arial" pitchFamily="34" charset="0"/>
                      </a:endParaRPr>
                    </a:p>
                  </a:txBody>
                  <a:tcPr marL="68580" marR="68580" marT="0" marB="0"/>
                </a:tc>
              </a:tr>
              <a:tr h="597059">
                <a:tc>
                  <a:txBody>
                    <a:bodyPr/>
                    <a:lstStyle/>
                    <a:p>
                      <a:pPr marL="0" marR="0">
                        <a:lnSpc>
                          <a:spcPct val="115000"/>
                        </a:lnSpc>
                        <a:spcBef>
                          <a:spcPts val="0"/>
                        </a:spcBef>
                        <a:spcAft>
                          <a:spcPts val="0"/>
                        </a:spcAft>
                      </a:pPr>
                      <a:r>
                        <a:rPr lang="es-PE" sz="1200" dirty="0" smtClean="0">
                          <a:effectLst/>
                        </a:rPr>
                        <a:t>Fund Contributions</a:t>
                      </a:r>
                      <a:endParaRPr lang="es-PE" sz="1200" b="0" dirty="0" smtClean="0">
                        <a:effectLst/>
                        <a:latin typeface="Arial" pitchFamily="34" charset="0"/>
                        <a:cs typeface="Arial" pitchFamily="34" charset="0"/>
                      </a:endParaRPr>
                    </a:p>
                  </a:txBody>
                  <a:tcPr marL="68580" marR="68580" marT="0" marB="0"/>
                </a:tc>
                <a:tc>
                  <a:txBody>
                    <a:bodyPr/>
                    <a:lstStyle/>
                    <a:p>
                      <a:pPr marL="0" marR="0" indent="0" algn="l">
                        <a:lnSpc>
                          <a:spcPct val="115000"/>
                        </a:lnSpc>
                        <a:spcBef>
                          <a:spcPts val="0"/>
                        </a:spcBef>
                        <a:spcAft>
                          <a:spcPts val="0"/>
                        </a:spcAft>
                        <a:buFont typeface="Wingdings" pitchFamily="2" charset="2"/>
                        <a:buNone/>
                      </a:pPr>
                      <a:r>
                        <a:rPr lang="en-US" sz="1200" dirty="0" smtClean="0">
                          <a:effectLst/>
                        </a:rPr>
                        <a:t>NAkDeF</a:t>
                      </a:r>
                    </a:p>
                    <a:p>
                      <a:pPr marL="285750" marR="0" indent="-285750" algn="l">
                        <a:lnSpc>
                          <a:spcPct val="115000"/>
                        </a:lnSpc>
                        <a:spcBef>
                          <a:spcPts val="0"/>
                        </a:spcBef>
                        <a:spcAft>
                          <a:spcPts val="0"/>
                        </a:spcAft>
                        <a:buFont typeface="Arial" pitchFamily="34" charset="0"/>
                        <a:buChar char="•"/>
                      </a:pPr>
                      <a:r>
                        <a:rPr lang="en-US" sz="1200" dirty="0" smtClean="0">
                          <a:effectLst/>
                        </a:rPr>
                        <a:t>US$3.9</a:t>
                      </a:r>
                      <a:endParaRPr lang="en-US" sz="1200" b="0" dirty="0">
                        <a:effectLst/>
                        <a:latin typeface="Arial" pitchFamily="34" charset="0"/>
                        <a:ea typeface="Calibri"/>
                        <a:cs typeface="Arial" pitchFamily="34" charset="0"/>
                      </a:endParaRPr>
                    </a:p>
                  </a:txBody>
                  <a:tcPr marL="68580" marR="68580" marT="0" marB="0"/>
                </a:tc>
              </a:tr>
              <a:tr h="1063294">
                <a:tc>
                  <a:txBody>
                    <a:bodyPr/>
                    <a:lstStyle/>
                    <a:p>
                      <a:pPr marL="0" marR="0">
                        <a:lnSpc>
                          <a:spcPct val="115000"/>
                        </a:lnSpc>
                        <a:spcBef>
                          <a:spcPts val="0"/>
                        </a:spcBef>
                        <a:spcAft>
                          <a:spcPts val="1000"/>
                        </a:spcAft>
                      </a:pPr>
                      <a:r>
                        <a:rPr lang="es-PE" sz="1200" dirty="0" smtClean="0">
                          <a:effectLst/>
                        </a:rPr>
                        <a:t>Spent &amp; Committed </a:t>
                      </a:r>
                      <a:r>
                        <a:rPr lang="es-PE" sz="1200" dirty="0">
                          <a:effectLst/>
                        </a:rPr>
                        <a:t>Funds</a:t>
                      </a:r>
                      <a:endParaRPr lang="en-US" sz="1200" b="0" dirty="0">
                        <a:effectLst/>
                        <a:latin typeface="Arial" pitchFamily="34" charset="0"/>
                        <a:ea typeface="Calibri"/>
                        <a:cs typeface="Arial" pitchFamily="34" charset="0"/>
                      </a:endParaRPr>
                    </a:p>
                  </a:txBody>
                  <a:tcPr marL="68580" marR="68580" marT="0" marB="0"/>
                </a:tc>
                <a:tc>
                  <a:txBody>
                    <a:bodyPr/>
                    <a:lstStyle/>
                    <a:p>
                      <a:pPr marL="285750" marR="0" indent="-285750" algn="l">
                        <a:lnSpc>
                          <a:spcPct val="115000"/>
                        </a:lnSpc>
                        <a:spcBef>
                          <a:spcPts val="0"/>
                        </a:spcBef>
                        <a:spcAft>
                          <a:spcPts val="0"/>
                        </a:spcAft>
                        <a:buFont typeface="Wingdings" pitchFamily="2" charset="2"/>
                        <a:buChar char="§"/>
                      </a:pPr>
                      <a:r>
                        <a:rPr lang="en-US" sz="1200" dirty="0" smtClean="0">
                          <a:effectLst/>
                        </a:rPr>
                        <a:t>US$ 60000 on</a:t>
                      </a:r>
                      <a:r>
                        <a:rPr lang="en-US" sz="1200" baseline="0" dirty="0" smtClean="0">
                          <a:effectLst/>
                        </a:rPr>
                        <a:t> NAkDeF secretariat</a:t>
                      </a:r>
                      <a:endParaRPr lang="en-US" sz="1200" dirty="0">
                        <a:effectLst/>
                        <a:latin typeface="Arial" pitchFamily="34" charset="0"/>
                        <a:ea typeface="Calibri"/>
                        <a:cs typeface="Arial" pitchFamily="34" charset="0"/>
                      </a:endParaRPr>
                    </a:p>
                  </a:txBody>
                  <a:tcPr marL="68580" marR="68580" marT="0" marB="0"/>
                </a:tc>
              </a:tr>
            </a:tbl>
          </a:graphicData>
        </a:graphic>
      </p:graphicFrame>
      <p:pic>
        <p:nvPicPr>
          <p:cNvPr id="6" name="Picture 4" descr="F:\All Photos\Newmont 2014\DSC07723.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8690" b="6308"/>
          <a:stretch/>
        </p:blipFill>
        <p:spPr bwMode="auto">
          <a:xfrm>
            <a:off x="4385011" y="989564"/>
            <a:ext cx="4576600" cy="19842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83319" y="3382876"/>
            <a:ext cx="1752600" cy="369332"/>
          </a:xfrm>
          <a:prstGeom prst="rect">
            <a:avLst/>
          </a:prstGeom>
          <a:noFill/>
        </p:spPr>
        <p:txBody>
          <a:bodyPr wrap="square" rtlCol="0">
            <a:spAutoFit/>
          </a:bodyPr>
          <a:lstStyle/>
          <a:p>
            <a:r>
              <a:rPr lang="en-US" b="1" dirty="0" smtClean="0">
                <a:latin typeface="Arial" pitchFamily="34" charset="0"/>
                <a:cs typeface="Arial" pitchFamily="34" charset="0"/>
              </a:rPr>
              <a:t>NAkDeF</a:t>
            </a:r>
            <a:endParaRPr lang="en-US" b="1" dirty="0">
              <a:latin typeface="Arial" pitchFamily="34" charset="0"/>
              <a:cs typeface="Arial" pitchFamily="34" charset="0"/>
            </a:endParaRPr>
          </a:p>
        </p:txBody>
      </p:sp>
      <p:sp>
        <p:nvSpPr>
          <p:cNvPr id="8" name="TextBox 7"/>
          <p:cNvSpPr txBox="1"/>
          <p:nvPr/>
        </p:nvSpPr>
        <p:spPr>
          <a:xfrm>
            <a:off x="525275" y="3381147"/>
            <a:ext cx="1752600" cy="369332"/>
          </a:xfrm>
          <a:prstGeom prst="rect">
            <a:avLst/>
          </a:prstGeom>
          <a:noFill/>
        </p:spPr>
        <p:txBody>
          <a:bodyPr wrap="square" rtlCol="0">
            <a:spAutoFit/>
          </a:bodyPr>
          <a:lstStyle/>
          <a:p>
            <a:r>
              <a:rPr lang="en-US" b="1" dirty="0" smtClean="0">
                <a:latin typeface="Arial" pitchFamily="34" charset="0"/>
                <a:cs typeface="Arial" pitchFamily="34" charset="0"/>
              </a:rPr>
              <a:t>NADeF</a:t>
            </a:r>
            <a:endParaRPr lang="en-US" b="1" dirty="0">
              <a:latin typeface="Arial" pitchFamily="34" charset="0"/>
              <a:cs typeface="Arial" pitchFamily="34" charset="0"/>
            </a:endParaRPr>
          </a:p>
        </p:txBody>
      </p:sp>
      <p:sp>
        <p:nvSpPr>
          <p:cNvPr id="9" name="Rectangle 8"/>
          <p:cNvSpPr/>
          <p:nvPr/>
        </p:nvSpPr>
        <p:spPr>
          <a:xfrm>
            <a:off x="210710" y="1038730"/>
            <a:ext cx="3827890" cy="2031325"/>
          </a:xfrm>
          <a:prstGeom prst="rect">
            <a:avLst/>
          </a:prstGeom>
        </p:spPr>
        <p:txBody>
          <a:bodyPr wrap="square">
            <a:spAutoFit/>
          </a:bodyPr>
          <a:lstStyle/>
          <a:p>
            <a:pPr marL="396000" indent="-360000">
              <a:buFont typeface="Arial" panose="020B0604020202020204" pitchFamily="34" charset="0"/>
              <a:buChar char="•"/>
            </a:pPr>
            <a:r>
              <a:rPr lang="en-US" dirty="0">
                <a:solidFill>
                  <a:srgbClr val="002060"/>
                </a:solidFill>
                <a:latin typeface="Arial" pitchFamily="34" charset="0"/>
                <a:cs typeface="Arial" pitchFamily="34" charset="0"/>
              </a:rPr>
              <a:t>Supporting sustainable development and adding value to the communities in which we </a:t>
            </a:r>
            <a:r>
              <a:rPr lang="en-US" dirty="0" smtClean="0">
                <a:solidFill>
                  <a:srgbClr val="002060"/>
                </a:solidFill>
                <a:latin typeface="Arial" pitchFamily="34" charset="0"/>
                <a:cs typeface="Arial" pitchFamily="34" charset="0"/>
              </a:rPr>
              <a:t>operate</a:t>
            </a:r>
          </a:p>
          <a:p>
            <a:pPr marL="396000" indent="-360000">
              <a:buFont typeface="Arial" panose="020B0604020202020204" pitchFamily="34" charset="0"/>
              <a:buChar char="•"/>
            </a:pPr>
            <a:endParaRPr lang="en-US" dirty="0" smtClean="0">
              <a:solidFill>
                <a:srgbClr val="002060"/>
              </a:solidFill>
              <a:latin typeface="Arial" pitchFamily="34" charset="0"/>
              <a:cs typeface="Arial" pitchFamily="34" charset="0"/>
            </a:endParaRPr>
          </a:p>
          <a:p>
            <a:pPr marL="396000" indent="-360000">
              <a:buFont typeface="Arial" panose="020B0604020202020204" pitchFamily="34" charset="0"/>
              <a:buChar char="•"/>
            </a:pPr>
            <a:r>
              <a:rPr lang="en-AU" dirty="0" smtClean="0">
                <a:solidFill>
                  <a:srgbClr val="002060"/>
                </a:solidFill>
                <a:latin typeface="Arial" pitchFamily="34" charset="0"/>
                <a:cs typeface="Arial" pitchFamily="34" charset="0"/>
              </a:rPr>
              <a:t>Endowment fund – 10/15/20/25%</a:t>
            </a:r>
            <a:endParaRPr lang="en-US"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37862613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Projects in Pictures</a:t>
            </a:r>
            <a:endParaRPr lang="en-US" dirty="0"/>
          </a:p>
        </p:txBody>
      </p:sp>
      <p:pic>
        <p:nvPicPr>
          <p:cNvPr id="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824" r="-2259"/>
          <a:stretch/>
        </p:blipFill>
        <p:spPr bwMode="auto">
          <a:xfrm>
            <a:off x="587616" y="3685381"/>
            <a:ext cx="4049471" cy="2115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87616" y="5989329"/>
            <a:ext cx="3804781" cy="307777"/>
          </a:xfrm>
          <a:prstGeom prst="rect">
            <a:avLst/>
          </a:prstGeom>
          <a:noFill/>
        </p:spPr>
        <p:txBody>
          <a:bodyPr wrap="square" rtlCol="0">
            <a:spAutoFit/>
          </a:bodyPr>
          <a:lstStyle>
            <a:defPPr>
              <a:defRPr lang="en-US"/>
            </a:defPPr>
            <a:lvl1pPr algn="r">
              <a:defRPr sz="1000" b="1" i="1">
                <a:solidFill>
                  <a:schemeClr val="bg1"/>
                </a:solidFill>
                <a:latin typeface="Arial" pitchFamily="34" charset="0"/>
                <a:cs typeface="Arial" pitchFamily="34" charset="0"/>
              </a:defRPr>
            </a:lvl1pPr>
          </a:lstStyle>
          <a:p>
            <a:r>
              <a:rPr lang="en-US" sz="1400" b="0" i="0" dirty="0" smtClean="0">
                <a:solidFill>
                  <a:srgbClr val="44697D"/>
                </a:solidFill>
              </a:rPr>
              <a:t>Ntotroso Nurses College classroom block</a:t>
            </a:r>
            <a:endParaRPr lang="en-US" sz="1400" b="0" i="0" dirty="0">
              <a:solidFill>
                <a:srgbClr val="44697D"/>
              </a:solidFill>
            </a:endParaRPr>
          </a:p>
        </p:txBody>
      </p:sp>
      <p:pic>
        <p:nvPicPr>
          <p:cNvPr id="6" name="Picture 15" descr="C:\Users\NORBERT\Desktop\exhibition\Terchire clinic and Nurses quarters.JPG"/>
          <p:cNvPicPr>
            <a:picLocks noChangeAspect="1" noChangeArrowheads="1"/>
          </p:cNvPicPr>
          <p:nvPr/>
        </p:nvPicPr>
        <p:blipFill>
          <a:blip r:embed="rId4"/>
          <a:srcRect/>
          <a:stretch>
            <a:fillRect/>
          </a:stretch>
        </p:blipFill>
        <p:spPr bwMode="auto">
          <a:xfrm>
            <a:off x="5577386" y="3931690"/>
            <a:ext cx="2590800" cy="1611313"/>
          </a:xfrm>
          <a:prstGeom prst="rect">
            <a:avLst/>
          </a:prstGeom>
          <a:ln>
            <a:noFill/>
          </a:ln>
        </p:spPr>
        <p:style>
          <a:lnRef idx="2">
            <a:schemeClr val="accent3"/>
          </a:lnRef>
          <a:fillRef idx="1">
            <a:schemeClr val="lt1"/>
          </a:fillRef>
          <a:effectRef idx="0">
            <a:schemeClr val="accent3"/>
          </a:effectRef>
          <a:fontRef idx="minor">
            <a:schemeClr val="dk1"/>
          </a:fontRef>
        </p:style>
      </p:pic>
      <p:sp>
        <p:nvSpPr>
          <p:cNvPr id="7" name="11 CuadroTexto"/>
          <p:cNvSpPr txBox="1">
            <a:spLocks noChangeArrowheads="1"/>
          </p:cNvSpPr>
          <p:nvPr/>
        </p:nvSpPr>
        <p:spPr bwMode="auto">
          <a:xfrm>
            <a:off x="5509145" y="5746585"/>
            <a:ext cx="29115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i-FI" sz="1400" dirty="0" smtClean="0">
                <a:latin typeface="+mn-lt"/>
              </a:rPr>
              <a:t>Health Center/Nurses Quarters </a:t>
            </a:r>
            <a:r>
              <a:rPr lang="fi-FI" sz="1200" b="1" dirty="0" smtClean="0">
                <a:solidFill>
                  <a:schemeClr val="bg1"/>
                </a:solidFill>
                <a:latin typeface="Calibri" pitchFamily="34" charset="0"/>
              </a:rPr>
              <a:t>- Terchire</a:t>
            </a:r>
            <a:endParaRPr lang="es-PE" sz="1200" dirty="0">
              <a:solidFill>
                <a:schemeClr val="bg1"/>
              </a:solidFill>
              <a:latin typeface="Calibri" pitchFamily="34" charset="0"/>
            </a:endParaRPr>
          </a:p>
        </p:txBody>
      </p:sp>
      <p:pic>
        <p:nvPicPr>
          <p:cNvPr id="8" name="Picture 2"/>
          <p:cNvPicPr>
            <a:picLocks noChangeAspect="1" noChangeArrowheads="1"/>
          </p:cNvPicPr>
          <p:nvPr/>
        </p:nvPicPr>
        <p:blipFill>
          <a:blip r:embed="rId5" cstate="print">
            <a:lum contrast="30000"/>
          </a:blip>
          <a:stretch>
            <a:fillRect/>
          </a:stretch>
        </p:blipFill>
        <p:spPr bwMode="auto">
          <a:xfrm>
            <a:off x="534987" y="1313592"/>
            <a:ext cx="2235200" cy="1676400"/>
          </a:xfrm>
          <a:prstGeom prst="rect">
            <a:avLst/>
          </a:prstGeom>
          <a:ln>
            <a:noFill/>
          </a:ln>
          <a:effectLst>
            <a:outerShdw blurRad="292100" dist="139700" dir="2700000" algn="tl" rotWithShape="0">
              <a:srgbClr val="333333">
                <a:alpha val="65000"/>
              </a:srgbClr>
            </a:outerShdw>
          </a:effectLst>
        </p:spPr>
      </p:pic>
      <p:sp>
        <p:nvSpPr>
          <p:cNvPr id="9" name="20 CuadroTexto"/>
          <p:cNvSpPr txBox="1">
            <a:spLocks noChangeArrowheads="1"/>
          </p:cNvSpPr>
          <p:nvPr/>
        </p:nvSpPr>
        <p:spPr bwMode="auto">
          <a:xfrm>
            <a:off x="381000" y="3161728"/>
            <a:ext cx="27989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s-PE" sz="1400" dirty="0" smtClean="0">
                <a:latin typeface="+mn-lt"/>
              </a:rPr>
              <a:t>Community Center- Kenyasi No.1</a:t>
            </a:r>
            <a:endParaRPr lang="es-PE" sz="1400" dirty="0">
              <a:latin typeface="+mn-lt"/>
            </a:endParaRPr>
          </a:p>
        </p:txBody>
      </p:sp>
      <p:pic>
        <p:nvPicPr>
          <p:cNvPr id="10" name="Picture 18" descr="C:\Users\NORBERT\Desktop\NADEF\collective pixs\2013 pics on projects\DSCF5620.JPG"/>
          <p:cNvPicPr>
            <a:picLocks noChangeAspect="1" noChangeArrowheads="1"/>
          </p:cNvPicPr>
          <p:nvPr/>
        </p:nvPicPr>
        <p:blipFill>
          <a:blip r:embed="rId6" cstate="print"/>
          <a:srcRect/>
          <a:stretch>
            <a:fillRect/>
          </a:stretch>
        </p:blipFill>
        <p:spPr bwMode="auto">
          <a:xfrm>
            <a:off x="5768458" y="1270277"/>
            <a:ext cx="2590800" cy="1882458"/>
          </a:xfrm>
          <a:prstGeom prst="rect">
            <a:avLst/>
          </a:prstGeom>
          <a:ln>
            <a:noFill/>
          </a:ln>
          <a:effectLst>
            <a:softEdge rad="112500"/>
          </a:effectLst>
        </p:spPr>
      </p:pic>
      <p:sp>
        <p:nvSpPr>
          <p:cNvPr id="11" name="TextBox 19"/>
          <p:cNvSpPr txBox="1">
            <a:spLocks noChangeArrowheads="1"/>
          </p:cNvSpPr>
          <p:nvPr/>
        </p:nvSpPr>
        <p:spPr bwMode="auto">
          <a:xfrm>
            <a:off x="5672921" y="3209498"/>
            <a:ext cx="32800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dirty="0"/>
              <a:t>Community Library - Afrisipakrom</a:t>
            </a:r>
          </a:p>
        </p:txBody>
      </p:sp>
      <p:pic>
        <p:nvPicPr>
          <p:cNvPr id="12" name="Picture 4"/>
          <p:cNvPicPr>
            <a:picLocks noChangeAspect="1" noChangeArrowheads="1"/>
          </p:cNvPicPr>
          <p:nvPr/>
        </p:nvPicPr>
        <p:blipFill>
          <a:blip r:embed="rId7"/>
          <a:srcRect/>
          <a:stretch>
            <a:fillRect/>
          </a:stretch>
        </p:blipFill>
        <p:spPr bwMode="auto">
          <a:xfrm>
            <a:off x="3184473" y="1169917"/>
            <a:ext cx="2133600" cy="1735138"/>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3" name="Rectangle 17"/>
          <p:cNvSpPr>
            <a:spLocks noChangeArrowheads="1"/>
          </p:cNvSpPr>
          <p:nvPr/>
        </p:nvSpPr>
        <p:spPr bwMode="auto">
          <a:xfrm>
            <a:off x="3245635" y="3002480"/>
            <a:ext cx="2155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fi-FI" sz="1400" dirty="0" smtClean="0">
                <a:ea typeface="ＭＳ Ｐゴシック" pitchFamily="34" charset="-128"/>
              </a:rPr>
              <a:t>Scholarships </a:t>
            </a:r>
            <a:r>
              <a:rPr lang="fi-FI" sz="1400" b="1" dirty="0">
                <a:solidFill>
                  <a:schemeClr val="bg1"/>
                </a:solidFill>
                <a:ea typeface="ＭＳ Ｐゴシック" pitchFamily="34" charset="-128"/>
              </a:rPr>
              <a:t>Beneficiaires</a:t>
            </a:r>
            <a:endParaRPr lang="es-PE" sz="1400" b="1" dirty="0">
              <a:solidFill>
                <a:srgbClr val="091858"/>
              </a:solidFill>
              <a:ea typeface="ＭＳ Ｐゴシック" pitchFamily="34" charset="-128"/>
            </a:endParaRPr>
          </a:p>
        </p:txBody>
      </p:sp>
    </p:spTree>
    <p:extLst>
      <p:ext uri="{BB962C8B-B14F-4D97-AF65-F5344CB8AC3E}">
        <p14:creationId xmlns:p14="http://schemas.microsoft.com/office/powerpoint/2010/main" val="34177951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Our Success Story - NADeF</a:t>
            </a:r>
            <a:endParaRPr lang="en-US" dirty="0"/>
          </a:p>
        </p:txBody>
      </p:sp>
      <p:pic>
        <p:nvPicPr>
          <p:cNvPr id="4"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27710" y="3564280"/>
            <a:ext cx="3577643" cy="2609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92058" y="6173434"/>
            <a:ext cx="3726543" cy="253916"/>
          </a:xfrm>
          <a:prstGeom prst="rect">
            <a:avLst/>
          </a:prstGeom>
          <a:solidFill>
            <a:schemeClr val="bg1"/>
          </a:solidFill>
        </p:spPr>
        <p:txBody>
          <a:bodyPr wrap="square" rtlCol="0">
            <a:spAutoFit/>
          </a:bodyPr>
          <a:lstStyle/>
          <a:p>
            <a:pPr lvl="0" algn="r"/>
            <a:r>
              <a:rPr lang="es-PE" sz="1050" i="1" dirty="0" smtClean="0">
                <a:solidFill>
                  <a:schemeClr val="tx2">
                    <a:lumMod val="50000"/>
                  </a:schemeClr>
                </a:solidFill>
                <a:latin typeface="Arial" pitchFamily="34" charset="0"/>
                <a:cs typeface="Arial" pitchFamily="34" charset="0"/>
              </a:rPr>
              <a:t>ICT centres for basic schools</a:t>
            </a:r>
            <a:endParaRPr lang="en-US" sz="1050" dirty="0">
              <a:latin typeface="Arial" pitchFamily="34" charset="0"/>
              <a:cs typeface="Arial" pitchFamily="34" charset="0"/>
            </a:endParaRPr>
          </a:p>
        </p:txBody>
      </p:sp>
      <p:pic>
        <p:nvPicPr>
          <p:cNvPr id="6" name="Picture 2" descr="C:\Users\kkmens\Documents\Clippings\Award presentation by Marie-Paule Roudil, UNESCO Rep. to the EU, Joseph Danso, Community Dev't Manager of Newmont, Kwame Saarah-Mensah, NADeF BoT Chair&amp; Sabina  A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9229" y="886624"/>
            <a:ext cx="3566125" cy="23495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78396" y="3244051"/>
            <a:ext cx="3726543" cy="253916"/>
          </a:xfrm>
          <a:prstGeom prst="rect">
            <a:avLst/>
          </a:prstGeom>
          <a:solidFill>
            <a:schemeClr val="bg1"/>
          </a:solidFill>
        </p:spPr>
        <p:txBody>
          <a:bodyPr wrap="square" rtlCol="0">
            <a:spAutoFit/>
          </a:bodyPr>
          <a:lstStyle/>
          <a:p>
            <a:pPr lvl="0" algn="r"/>
            <a:r>
              <a:rPr lang="es-PE" sz="1050" i="1" dirty="0" smtClean="0">
                <a:solidFill>
                  <a:schemeClr val="tx2">
                    <a:lumMod val="50000"/>
                  </a:schemeClr>
                </a:solidFill>
                <a:latin typeface="Arial" pitchFamily="34" charset="0"/>
                <a:cs typeface="Arial" pitchFamily="34" charset="0"/>
              </a:rPr>
              <a:t>2014 EUACC Social Impact Project Award </a:t>
            </a:r>
            <a:endParaRPr lang="en-US" sz="1050" dirty="0">
              <a:latin typeface="Arial" pitchFamily="34" charset="0"/>
              <a:cs typeface="Arial" pitchFamily="34" charset="0"/>
            </a:endParaRPr>
          </a:p>
        </p:txBody>
      </p:sp>
      <p:sp>
        <p:nvSpPr>
          <p:cNvPr id="8" name="Rectangle 7"/>
          <p:cNvSpPr/>
          <p:nvPr/>
        </p:nvSpPr>
        <p:spPr>
          <a:xfrm>
            <a:off x="166977" y="966134"/>
            <a:ext cx="4866199" cy="5109091"/>
          </a:xfrm>
          <a:prstGeom prst="rect">
            <a:avLst/>
          </a:prstGeom>
        </p:spPr>
        <p:txBody>
          <a:bodyPr wrap="square">
            <a:spAutoFit/>
          </a:bodyPr>
          <a:lstStyle/>
          <a:p>
            <a:pPr marL="541338" lvl="1" indent="-358775">
              <a:buClr>
                <a:schemeClr val="tx2">
                  <a:lumMod val="50000"/>
                </a:schemeClr>
              </a:buClr>
              <a:buFont typeface="Arial" panose="020B0604020202020204" pitchFamily="34" charset="0"/>
              <a:buChar char="•"/>
            </a:pPr>
            <a:r>
              <a:rPr lang="en-US" dirty="0">
                <a:solidFill>
                  <a:srgbClr val="002060"/>
                </a:solidFill>
                <a:latin typeface="Arial" pitchFamily="34" charset="0"/>
                <a:cs typeface="Arial" pitchFamily="34" charset="0"/>
              </a:rPr>
              <a:t>US$150,000 put into micro-credit scheme for local small-scale businesses</a:t>
            </a:r>
          </a:p>
          <a:p>
            <a:pPr marL="541338" lvl="1" indent="-358775">
              <a:buClr>
                <a:schemeClr val="tx2">
                  <a:lumMod val="50000"/>
                </a:schemeClr>
              </a:buClr>
              <a:buFont typeface="Arial" panose="020B0604020202020204" pitchFamily="34" charset="0"/>
              <a:buChar char="•"/>
            </a:pPr>
            <a:endParaRPr lang="en-US" dirty="0">
              <a:solidFill>
                <a:srgbClr val="002060"/>
              </a:solidFill>
              <a:latin typeface="Arial" pitchFamily="34" charset="0"/>
              <a:cs typeface="Arial" pitchFamily="34" charset="0"/>
            </a:endParaRPr>
          </a:p>
          <a:p>
            <a:pPr marL="541338" lvl="1" indent="-358775">
              <a:buClr>
                <a:schemeClr val="tx2">
                  <a:lumMod val="50000"/>
                </a:schemeClr>
              </a:buClr>
              <a:buFont typeface="Arial" panose="020B0604020202020204" pitchFamily="34" charset="0"/>
              <a:buChar char="•"/>
            </a:pPr>
            <a:r>
              <a:rPr lang="en-US" dirty="0">
                <a:solidFill>
                  <a:srgbClr val="002060"/>
                </a:solidFill>
                <a:latin typeface="Arial" pitchFamily="34" charset="0"/>
                <a:cs typeface="Arial" pitchFamily="34" charset="0"/>
              </a:rPr>
              <a:t>US$ 6.5 million put into 75 infrastructure and social amenities projects</a:t>
            </a:r>
          </a:p>
          <a:p>
            <a:pPr marL="541338" lvl="1" indent="-358775">
              <a:buClr>
                <a:schemeClr val="tx2">
                  <a:lumMod val="50000"/>
                </a:schemeClr>
              </a:buClr>
              <a:buFont typeface="Arial" panose="020B0604020202020204" pitchFamily="34" charset="0"/>
              <a:buChar char="•"/>
            </a:pPr>
            <a:endParaRPr lang="en-US" dirty="0">
              <a:solidFill>
                <a:srgbClr val="002060"/>
              </a:solidFill>
              <a:latin typeface="Arial" pitchFamily="34" charset="0"/>
              <a:cs typeface="Arial" pitchFamily="34" charset="0"/>
            </a:endParaRPr>
          </a:p>
          <a:p>
            <a:pPr marL="541338" lvl="1" indent="-358775">
              <a:buClr>
                <a:schemeClr val="tx2">
                  <a:lumMod val="50000"/>
                </a:schemeClr>
              </a:buClr>
              <a:buFont typeface="Arial" panose="020B0604020202020204" pitchFamily="34" charset="0"/>
              <a:buChar char="•"/>
            </a:pPr>
            <a:r>
              <a:rPr lang="en-US" dirty="0">
                <a:solidFill>
                  <a:srgbClr val="002060"/>
                </a:solidFill>
                <a:latin typeface="Arial" pitchFamily="34" charset="0"/>
                <a:cs typeface="Arial" pitchFamily="34" charset="0"/>
              </a:rPr>
              <a:t>6,000 beneficiaries awarded scholarships to a tune of US$ 3.5 million</a:t>
            </a:r>
          </a:p>
          <a:p>
            <a:pPr marL="541338" lvl="1" indent="-358775">
              <a:buClr>
                <a:schemeClr val="tx2">
                  <a:lumMod val="50000"/>
                </a:schemeClr>
              </a:buClr>
              <a:buFont typeface="Arial" panose="020B0604020202020204" pitchFamily="34" charset="0"/>
              <a:buChar char="•"/>
            </a:pPr>
            <a:endParaRPr lang="en-US" dirty="0">
              <a:solidFill>
                <a:srgbClr val="002060"/>
              </a:solidFill>
              <a:latin typeface="Arial" pitchFamily="34" charset="0"/>
              <a:cs typeface="Arial" pitchFamily="34" charset="0"/>
            </a:endParaRPr>
          </a:p>
          <a:p>
            <a:pPr marL="541338" lvl="1" indent="-358775">
              <a:buClr>
                <a:schemeClr val="tx2">
                  <a:lumMod val="50000"/>
                </a:schemeClr>
              </a:buClr>
              <a:buFont typeface="Arial" panose="020B0604020202020204" pitchFamily="34" charset="0"/>
              <a:buChar char="•"/>
            </a:pPr>
            <a:r>
              <a:rPr lang="en-US" dirty="0">
                <a:solidFill>
                  <a:srgbClr val="002060"/>
                </a:solidFill>
                <a:latin typeface="Arial" pitchFamily="34" charset="0"/>
                <a:cs typeface="Arial" pitchFamily="34" charset="0"/>
              </a:rPr>
              <a:t>Strong community and </a:t>
            </a:r>
            <a:r>
              <a:rPr lang="en-US" dirty="0" smtClean="0">
                <a:solidFill>
                  <a:srgbClr val="002060"/>
                </a:solidFill>
                <a:latin typeface="Arial" pitchFamily="34" charset="0"/>
                <a:cs typeface="Arial" pitchFamily="34" charset="0"/>
              </a:rPr>
              <a:t>stakeholder     </a:t>
            </a:r>
            <a:r>
              <a:rPr lang="en-US" dirty="0">
                <a:solidFill>
                  <a:srgbClr val="002060"/>
                </a:solidFill>
                <a:latin typeface="Arial" pitchFamily="34" charset="0"/>
                <a:cs typeface="Arial" pitchFamily="34" charset="0"/>
              </a:rPr>
              <a:t>participation</a:t>
            </a:r>
          </a:p>
          <a:p>
            <a:pPr marL="541338" lvl="1" indent="-358775">
              <a:buClr>
                <a:schemeClr val="tx2">
                  <a:lumMod val="50000"/>
                </a:schemeClr>
              </a:buClr>
              <a:buFont typeface="Arial" panose="020B0604020202020204" pitchFamily="34" charset="0"/>
              <a:buChar char="•"/>
            </a:pPr>
            <a:endParaRPr lang="en-US" dirty="0">
              <a:solidFill>
                <a:srgbClr val="002060"/>
              </a:solidFill>
              <a:latin typeface="Arial" pitchFamily="34" charset="0"/>
              <a:cs typeface="Arial" pitchFamily="34" charset="0"/>
            </a:endParaRPr>
          </a:p>
          <a:p>
            <a:pPr marL="541338" lvl="1" indent="-358775">
              <a:buClr>
                <a:schemeClr val="tx2">
                  <a:lumMod val="50000"/>
                </a:schemeClr>
              </a:buClr>
              <a:buFont typeface="Arial" panose="020B0604020202020204" pitchFamily="34" charset="0"/>
              <a:buChar char="•"/>
            </a:pPr>
            <a:r>
              <a:rPr lang="en-US" dirty="0">
                <a:solidFill>
                  <a:srgbClr val="002060"/>
                </a:solidFill>
                <a:latin typeface="Arial" pitchFamily="34" charset="0"/>
                <a:cs typeface="Arial" pitchFamily="34" charset="0"/>
              </a:rPr>
              <a:t>Adjudged the </a:t>
            </a:r>
            <a:r>
              <a:rPr lang="en-US" b="1" dirty="0">
                <a:solidFill>
                  <a:srgbClr val="002060"/>
                </a:solidFill>
                <a:latin typeface="Arial" pitchFamily="34" charset="0"/>
                <a:cs typeface="Arial" pitchFamily="34" charset="0"/>
              </a:rPr>
              <a:t>Best Social Impact Project </a:t>
            </a:r>
            <a:r>
              <a:rPr lang="en-US" dirty="0">
                <a:solidFill>
                  <a:srgbClr val="002060"/>
                </a:solidFill>
                <a:latin typeface="Arial" pitchFamily="34" charset="0"/>
                <a:cs typeface="Arial" pitchFamily="34" charset="0"/>
              </a:rPr>
              <a:t>in Africa by the European Union-Africa Chamber of </a:t>
            </a:r>
            <a:r>
              <a:rPr lang="en-US" dirty="0" smtClean="0">
                <a:solidFill>
                  <a:srgbClr val="002060"/>
                </a:solidFill>
                <a:latin typeface="Arial" pitchFamily="34" charset="0"/>
                <a:cs typeface="Arial" pitchFamily="34" charset="0"/>
              </a:rPr>
              <a:t>Commerce</a:t>
            </a:r>
          </a:p>
          <a:p>
            <a:pPr marL="541338" lvl="1" indent="-358775">
              <a:buClr>
                <a:schemeClr val="tx2">
                  <a:lumMod val="50000"/>
                </a:schemeClr>
              </a:buClr>
              <a:buFont typeface="Wingdings" pitchFamily="2" charset="2"/>
              <a:buChar char="§"/>
            </a:pPr>
            <a:endParaRPr lang="en-AU" dirty="0">
              <a:solidFill>
                <a:srgbClr val="002060"/>
              </a:solidFill>
              <a:latin typeface="Arial" pitchFamily="34" charset="0"/>
              <a:cs typeface="Arial" pitchFamily="34" charset="0"/>
            </a:endParaRPr>
          </a:p>
          <a:p>
            <a:pPr marL="182563" lvl="1">
              <a:buClr>
                <a:schemeClr val="tx2">
                  <a:lumMod val="50000"/>
                </a:schemeClr>
              </a:buClr>
            </a:pPr>
            <a:endParaRPr lang="en-AU" dirty="0">
              <a:solidFill>
                <a:srgbClr val="002060"/>
              </a:solidFill>
              <a:latin typeface="Arial" pitchFamily="34" charset="0"/>
              <a:cs typeface="Arial" pitchFamily="34" charset="0"/>
            </a:endParaRPr>
          </a:p>
          <a:p>
            <a:pPr marL="182563" lvl="1" algn="ctr">
              <a:buClr>
                <a:schemeClr val="tx2">
                  <a:lumMod val="50000"/>
                </a:schemeClr>
              </a:buClr>
            </a:pPr>
            <a:r>
              <a:rPr lang="en-AU" sz="2000" dirty="0" smtClean="0">
                <a:solidFill>
                  <a:srgbClr val="002060"/>
                </a:solidFill>
                <a:latin typeface="Arial" pitchFamily="34" charset="0"/>
                <a:cs typeface="Arial" pitchFamily="34" charset="0"/>
              </a:rPr>
              <a:t>www.nadef.org</a:t>
            </a:r>
            <a:endParaRPr lang="en-US" sz="20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7327252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Challenges</a:t>
            </a:r>
            <a:endParaRPr lang="en-US" dirty="0"/>
          </a:p>
        </p:txBody>
      </p:sp>
      <p:sp>
        <p:nvSpPr>
          <p:cNvPr id="3" name="Content Placeholder 2"/>
          <p:cNvSpPr>
            <a:spLocks noGrp="1"/>
          </p:cNvSpPr>
          <p:nvPr>
            <p:ph idx="1"/>
          </p:nvPr>
        </p:nvSpPr>
        <p:spPr>
          <a:xfrm>
            <a:off x="149955" y="964606"/>
            <a:ext cx="8401049" cy="1915069"/>
          </a:xfrm>
        </p:spPr>
        <p:txBody>
          <a:bodyPr/>
          <a:lstStyle/>
          <a:p>
            <a:pPr marL="540000" lvl="1" indent="-355600">
              <a:spcAft>
                <a:spcPts val="0"/>
              </a:spcAft>
              <a:buClr>
                <a:schemeClr val="tx2">
                  <a:lumMod val="50000"/>
                </a:schemeClr>
              </a:buClr>
            </a:pPr>
            <a:r>
              <a:rPr lang="en-US" sz="1800" dirty="0">
                <a:solidFill>
                  <a:srgbClr val="002060"/>
                </a:solidFill>
                <a:latin typeface="Arial" pitchFamily="34" charset="0"/>
                <a:cs typeface="Arial" pitchFamily="34" charset="0"/>
              </a:rPr>
              <a:t>Governance</a:t>
            </a:r>
          </a:p>
          <a:p>
            <a:pPr marL="540000" lvl="1" indent="-355600">
              <a:spcAft>
                <a:spcPts val="0"/>
              </a:spcAft>
              <a:buClr>
                <a:schemeClr val="tx2">
                  <a:lumMod val="50000"/>
                </a:schemeClr>
              </a:buClr>
            </a:pPr>
            <a:endParaRPr lang="en-US" sz="1800" dirty="0">
              <a:solidFill>
                <a:srgbClr val="002060"/>
              </a:solidFill>
              <a:latin typeface="Arial" pitchFamily="34" charset="0"/>
              <a:cs typeface="Arial" pitchFamily="34" charset="0"/>
            </a:endParaRPr>
          </a:p>
          <a:p>
            <a:pPr marL="540000" lvl="1" indent="-355600">
              <a:spcAft>
                <a:spcPts val="0"/>
              </a:spcAft>
              <a:buClr>
                <a:schemeClr val="tx2">
                  <a:lumMod val="50000"/>
                </a:schemeClr>
              </a:buClr>
            </a:pPr>
            <a:r>
              <a:rPr lang="en-US" sz="1800" dirty="0">
                <a:solidFill>
                  <a:srgbClr val="002060"/>
                </a:solidFill>
                <a:latin typeface="Arial" pitchFamily="34" charset="0"/>
                <a:cs typeface="Arial" pitchFamily="34" charset="0"/>
              </a:rPr>
              <a:t>Joint funding by communities </a:t>
            </a:r>
          </a:p>
          <a:p>
            <a:pPr marL="540000" lvl="1" indent="-355600">
              <a:spcAft>
                <a:spcPts val="0"/>
              </a:spcAft>
              <a:buClr>
                <a:schemeClr val="tx2">
                  <a:lumMod val="50000"/>
                </a:schemeClr>
              </a:buClr>
            </a:pPr>
            <a:endParaRPr lang="en-US" sz="1800" dirty="0">
              <a:solidFill>
                <a:srgbClr val="002060"/>
              </a:solidFill>
              <a:latin typeface="Arial" pitchFamily="34" charset="0"/>
              <a:cs typeface="Arial" pitchFamily="34" charset="0"/>
            </a:endParaRPr>
          </a:p>
          <a:p>
            <a:pPr marL="540000" lvl="1" indent="-355600">
              <a:spcAft>
                <a:spcPts val="0"/>
              </a:spcAft>
              <a:buClr>
                <a:schemeClr val="tx2">
                  <a:lumMod val="50000"/>
                </a:schemeClr>
              </a:buClr>
            </a:pPr>
            <a:r>
              <a:rPr lang="en-US" sz="1800" dirty="0">
                <a:solidFill>
                  <a:srgbClr val="002060"/>
                </a:solidFill>
                <a:latin typeface="Arial" pitchFamily="34" charset="0"/>
                <a:cs typeface="Arial" pitchFamily="34" charset="0"/>
              </a:rPr>
              <a:t>Local Government capacity to fully support operations and management of completed projects </a:t>
            </a:r>
          </a:p>
          <a:p>
            <a:endParaRPr lang="en-US" dirty="0"/>
          </a:p>
        </p:txBody>
      </p:sp>
      <p:pic>
        <p:nvPicPr>
          <p:cNvPr id="4" name="Picture 2" descr="F:\2014 Photography\Elaine Nov 2014\EDIT\IMG_9776.JPG"/>
          <p:cNvPicPr>
            <a:picLocks noChangeAspect="1" noChangeArrowheads="1"/>
          </p:cNvPicPr>
          <p:nvPr/>
        </p:nvPicPr>
        <p:blipFill rotWithShape="1">
          <a:blip r:embed="rId3">
            <a:extLst>
              <a:ext uri="{28A0092B-C50C-407E-A947-70E740481C1C}">
                <a14:useLocalDpi xmlns:a14="http://schemas.microsoft.com/office/drawing/2010/main"/>
              </a:ext>
            </a:extLst>
          </a:blip>
          <a:srcRect l="226" t="463" r="-226" b="47034"/>
          <a:stretch/>
        </p:blipFill>
        <p:spPr bwMode="auto">
          <a:xfrm>
            <a:off x="349464" y="3111691"/>
            <a:ext cx="8637739" cy="2842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1766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338662" y="240770"/>
            <a:ext cx="8229600" cy="436562"/>
          </a:xfrm>
        </p:spPr>
        <p:txBody>
          <a:bodyPr>
            <a:noAutofit/>
          </a:bodyPr>
          <a:lstStyle/>
          <a:p>
            <a:r>
              <a:rPr lang="en-AU" dirty="0" smtClean="0"/>
              <a:t>Cautionary statement</a:t>
            </a:r>
            <a:endParaRPr lang="en-US" dirty="0"/>
          </a:p>
        </p:txBody>
      </p:sp>
      <p:sp>
        <p:nvSpPr>
          <p:cNvPr id="4" name="Content Placeholder 2"/>
          <p:cNvSpPr>
            <a:spLocks noGrp="1"/>
          </p:cNvSpPr>
          <p:nvPr>
            <p:ph idx="1"/>
          </p:nvPr>
        </p:nvSpPr>
        <p:spPr>
          <a:xfrm>
            <a:off x="330233" y="1007494"/>
            <a:ext cx="8507380" cy="5195887"/>
          </a:xfrm>
        </p:spPr>
        <p:txBody>
          <a:bodyPr>
            <a:noAutofit/>
          </a:bodyPr>
          <a:lstStyle/>
          <a:p>
            <a:pPr>
              <a:spcAft>
                <a:spcPts val="600"/>
              </a:spcAft>
            </a:pPr>
            <a:r>
              <a:rPr lang="en-AU" sz="1200" dirty="0" smtClean="0"/>
              <a:t>Cautionary statement regarding forward looking statements, including outlook:</a:t>
            </a:r>
          </a:p>
          <a:p>
            <a:r>
              <a:rPr lang="en-US" sz="900" b="0" dirty="0"/>
              <a:t>This presentation contains “forward-looking statements” within the meaning of Section 27A of the Securities Act of 1933, as amended, and Section 21E of the Securities Exchange Act of 1934, as amended, and are intended to be covered by the safe harbor provided for under such sections. Such forward-looking statements may include, without limitation: (i) estimates of future production and sales; (ii) estimates of future All-in sustaining costs; (iii) estimates of future capital expenditures; (iv) our efforts to continue delivering reduced costs and efficiency; and (v) expectations regarding the development, growth and future potential at Tanami. Estimates or expectations of future events or results are based upon certain assumptions, which may prove to be incorrect. Such assumptions, include, but are not limited to: (i) there being no significant change to current geotechnical, metallurgical, hydrological and other physical conditions; (ii) permitting, development, operations and expansion of the Company’s operations and projects being consistent with current expectations and mine plans; (iii) political developments in any jurisdiction in which the Company operates being consistent with its current expectations; (iv) certain exchange rate assumptions for the Australian dollar to the U.S. dollar, as well as other the exchange rates being approximately consistent with current levels; (v) certain price assumptions for gold, copper and oil; (vi) prices for key supplies being approximately consistent with current levels; (vii) the accuracy of our current mineral reserve and mineralized material estimates; and (viii) other assumptions noted herein. Where the Company expresses an expectation or belief as to future events or results, such expectation or belief is expressed in good faith and believed to have a reasonable basis. However, such statements are subject to risks, uncertainties and other factors, which could cause actual results to differ materially from future results expressed, projected or implied by the “forward-looking statements”. Such risks include, but are not limited to, gold and other metals price volatility, currency fluctuations, increased production costs and variances in ore grade or recovery rates from those assumed in mining plans, political and operational risks, community relations, conflict resolution and outcome of projects or oppositions and governmental regulation and judicial outcomes. For a more detailed discussion of such risks and other factors, see the Company’s 2015 Annual Report on Form 10-K, filed on February 17, 2016, with the Securities and Exchange Commission (the “SEC”). The Company does not undertake any obligation to release publicly revisions to any “forward-looking statement,” including, without limitation, outlook, to reflect events or circumstances after the date of this presentation, or to reflect the occurrence of unanticipated events, except as may be required under applicable securities laws. Investors should not assume that any lack of update to a previously issued “forward-looking statement” constitutes a reaffirmation of that statement. Continued reliance on “forward-looking statements” is at investors' own risk.  </a:t>
            </a:r>
          </a:p>
          <a:p>
            <a:r>
              <a:rPr lang="en-US" sz="900" b="0" dirty="0"/>
              <a:t> </a:t>
            </a:r>
            <a:r>
              <a:rPr lang="en-US" sz="900" b="0" dirty="0" smtClean="0"/>
              <a:t>U.S</a:t>
            </a:r>
            <a:r>
              <a:rPr lang="en-US" sz="900" b="0" dirty="0"/>
              <a:t>. investors are reminded that reserves were prepared in compliance with Industry Guide 7 published by the SEC. Whereas, the term resource, measured resource, indicated resources‖ and inferred resources‖ are not SEC recognized terms. Newmont has determined that such resources would be substantively the same as those prepared using the Guidelines established by the Society of Mining, Metallurgy and Exploration and defined as Mineral Resource. Estimates of resources are subject to further exploration and development, are subject to additional risks, and no assurance can be given that they will eventually convert to future reserves. Inferred resources, in particular, have a great amount of uncertainty as to their existence and their economic and legal feasibility. Investors are cautioned not to assume that any part or all of the inferred resource exists, or is economically or legally mineable. Estimates of resources are subject to further exploration and development, are subject to additional risks, and no assurance can be given that they will eventually convert to future reserves. Inventory and potential upside referenced in certain graphics used herein have a greater amount of uncertainty. Investors are reminded that even if significant mineralization is discovered and converted to reserves, during the time necessary to ultimately move such mineralization to production the economic and legal feasibility of production may change. As such, investors are cautioned against relying upon those estimates.  For more information regarding the Company’s reserves, see the Company’s Annual  Report filed with the SEC on February 17, 2016 for the Proven and Probable Reserve tables prepared in compliance with the SEC’s Industry Guide 7, which is available at </a:t>
            </a:r>
            <a:r>
              <a:rPr lang="en-US" sz="900" b="0" u="sng" dirty="0">
                <a:hlinkClick r:id="rId3"/>
              </a:rPr>
              <a:t>www.sec.gov</a:t>
            </a:r>
            <a:r>
              <a:rPr lang="en-US" sz="900" b="0" dirty="0"/>
              <a:t> or on the Company’s website.  Investors are further reminded that the reserve and resource estimates used in this presentation are estimates as of December 31, 2015.</a:t>
            </a:r>
          </a:p>
        </p:txBody>
      </p:sp>
    </p:spTree>
    <p:extLst>
      <p:ext uri="{BB962C8B-B14F-4D97-AF65-F5344CB8AC3E}">
        <p14:creationId xmlns:p14="http://schemas.microsoft.com/office/powerpoint/2010/main" val="3043206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Forging Ahead</a:t>
            </a:r>
            <a:endParaRPr lang="en-US" dirty="0"/>
          </a:p>
        </p:txBody>
      </p:sp>
      <p:sp>
        <p:nvSpPr>
          <p:cNvPr id="3" name="Content Placeholder 2"/>
          <p:cNvSpPr>
            <a:spLocks noGrp="1"/>
          </p:cNvSpPr>
          <p:nvPr>
            <p:ph idx="1"/>
          </p:nvPr>
        </p:nvSpPr>
        <p:spPr>
          <a:xfrm>
            <a:off x="95363" y="978255"/>
            <a:ext cx="8401049" cy="1887775"/>
          </a:xfrm>
        </p:spPr>
        <p:txBody>
          <a:bodyPr>
            <a:normAutofit lnSpcReduction="10000"/>
          </a:bodyPr>
          <a:lstStyle/>
          <a:p>
            <a:pPr marL="540000" lvl="1" indent="-285750">
              <a:spcAft>
                <a:spcPts val="0"/>
              </a:spcAft>
              <a:buClr>
                <a:schemeClr val="tx2">
                  <a:lumMod val="50000"/>
                </a:schemeClr>
              </a:buClr>
            </a:pPr>
            <a:r>
              <a:rPr lang="en-US" sz="1800" dirty="0">
                <a:solidFill>
                  <a:srgbClr val="002060"/>
                </a:solidFill>
                <a:latin typeface="Arial" pitchFamily="34" charset="0"/>
                <a:cs typeface="Arial" pitchFamily="34" charset="0"/>
              </a:rPr>
              <a:t>Grant-making</a:t>
            </a:r>
          </a:p>
          <a:p>
            <a:pPr marL="540000" lvl="1" indent="-285750">
              <a:spcAft>
                <a:spcPts val="0"/>
              </a:spcAft>
              <a:buClr>
                <a:schemeClr val="tx2">
                  <a:lumMod val="50000"/>
                </a:schemeClr>
              </a:buClr>
            </a:pPr>
            <a:endParaRPr lang="en-US" sz="1800" dirty="0">
              <a:solidFill>
                <a:srgbClr val="002060"/>
              </a:solidFill>
              <a:latin typeface="Arial" pitchFamily="34" charset="0"/>
              <a:cs typeface="Arial" pitchFamily="34" charset="0"/>
            </a:endParaRPr>
          </a:p>
          <a:p>
            <a:pPr marL="540000" lvl="1" indent="-285750">
              <a:spcAft>
                <a:spcPts val="0"/>
              </a:spcAft>
              <a:buClr>
                <a:schemeClr val="tx2">
                  <a:lumMod val="50000"/>
                </a:schemeClr>
              </a:buClr>
            </a:pPr>
            <a:r>
              <a:rPr lang="en-US" sz="1800" dirty="0">
                <a:solidFill>
                  <a:srgbClr val="002060"/>
                </a:solidFill>
                <a:latin typeface="Arial" pitchFamily="34" charset="0"/>
                <a:cs typeface="Arial" pitchFamily="34" charset="0"/>
              </a:rPr>
              <a:t>Strategic partnerships</a:t>
            </a:r>
          </a:p>
          <a:p>
            <a:pPr marL="540000" lvl="1" indent="-285750">
              <a:spcAft>
                <a:spcPts val="0"/>
              </a:spcAft>
              <a:buClr>
                <a:schemeClr val="tx2">
                  <a:lumMod val="50000"/>
                </a:schemeClr>
              </a:buClr>
            </a:pPr>
            <a:endParaRPr lang="en-US" sz="1800" dirty="0">
              <a:solidFill>
                <a:srgbClr val="002060"/>
              </a:solidFill>
              <a:latin typeface="Arial" pitchFamily="34" charset="0"/>
              <a:cs typeface="Arial" pitchFamily="34" charset="0"/>
            </a:endParaRPr>
          </a:p>
          <a:p>
            <a:pPr marL="540000" lvl="1" indent="-285750">
              <a:spcAft>
                <a:spcPts val="0"/>
              </a:spcAft>
              <a:buClr>
                <a:schemeClr val="tx2">
                  <a:lumMod val="50000"/>
                </a:schemeClr>
              </a:buClr>
            </a:pPr>
            <a:r>
              <a:rPr lang="en-US" sz="1800" dirty="0">
                <a:solidFill>
                  <a:srgbClr val="002060"/>
                </a:solidFill>
                <a:latin typeface="Arial" pitchFamily="34" charset="0"/>
                <a:cs typeface="Arial" pitchFamily="34" charset="0"/>
              </a:rPr>
              <a:t>Training and capacity building</a:t>
            </a:r>
          </a:p>
          <a:p>
            <a:pPr marL="540000" lvl="1" indent="-285750">
              <a:spcAft>
                <a:spcPts val="0"/>
              </a:spcAft>
              <a:buClr>
                <a:schemeClr val="tx2">
                  <a:lumMod val="50000"/>
                </a:schemeClr>
              </a:buClr>
            </a:pPr>
            <a:endParaRPr lang="en-US" sz="1800" dirty="0">
              <a:solidFill>
                <a:srgbClr val="002060"/>
              </a:solidFill>
              <a:latin typeface="Arial" pitchFamily="34" charset="0"/>
              <a:cs typeface="Arial" pitchFamily="34" charset="0"/>
            </a:endParaRPr>
          </a:p>
          <a:p>
            <a:pPr marL="540000" lvl="1" indent="-285750">
              <a:spcAft>
                <a:spcPts val="0"/>
              </a:spcAft>
              <a:buClr>
                <a:schemeClr val="tx2">
                  <a:lumMod val="50000"/>
                </a:schemeClr>
              </a:buClr>
            </a:pPr>
            <a:r>
              <a:rPr lang="en-US" sz="1800" dirty="0">
                <a:solidFill>
                  <a:srgbClr val="002060"/>
                </a:solidFill>
                <a:latin typeface="Arial" pitchFamily="34" charset="0"/>
                <a:cs typeface="Arial" pitchFamily="34" charset="0"/>
              </a:rPr>
              <a:t>Long term planning by communities</a:t>
            </a:r>
          </a:p>
          <a:p>
            <a:endParaRPr lang="en-US" dirty="0"/>
          </a:p>
        </p:txBody>
      </p:sp>
      <p:pic>
        <p:nvPicPr>
          <p:cNvPr id="4" name="Picture 3" descr="C:\Users\kkmens\Downloads\Education_NewAbriemPrimaryB.jpg"/>
          <p:cNvPicPr>
            <a:picLocks noChangeAspect="1" noChangeArrowheads="1"/>
          </p:cNvPicPr>
          <p:nvPr/>
        </p:nvPicPr>
        <p:blipFill rotWithShape="1">
          <a:blip r:embed="rId3">
            <a:extLst>
              <a:ext uri="{28A0092B-C50C-407E-A947-70E740481C1C}">
                <a14:useLocalDpi xmlns:a14="http://schemas.microsoft.com/office/drawing/2010/main" val="0"/>
              </a:ext>
            </a:extLst>
          </a:blip>
          <a:srcRect t="10214" b="10214"/>
          <a:stretch/>
        </p:blipFill>
        <p:spPr bwMode="auto">
          <a:xfrm>
            <a:off x="491155" y="2975213"/>
            <a:ext cx="8059849" cy="3399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8905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019" y="240770"/>
            <a:ext cx="8825948" cy="436562"/>
          </a:xfrm>
        </p:spPr>
        <p:txBody>
          <a:bodyPr>
            <a:noAutofit/>
          </a:bodyPr>
          <a:lstStyle/>
          <a:p>
            <a:r>
              <a:rPr lang="en-AU" sz="2500" dirty="0" smtClean="0"/>
              <a:t>Conclusion – revisit the Principles</a:t>
            </a:r>
            <a:endParaRPr lang="en-US" sz="2500" dirty="0"/>
          </a:p>
        </p:txBody>
      </p:sp>
      <p:sp>
        <p:nvSpPr>
          <p:cNvPr id="3" name="Content Placeholder 2"/>
          <p:cNvSpPr>
            <a:spLocks noGrp="1"/>
          </p:cNvSpPr>
          <p:nvPr>
            <p:ph idx="1"/>
          </p:nvPr>
        </p:nvSpPr>
        <p:spPr>
          <a:xfrm>
            <a:off x="436563" y="938254"/>
            <a:ext cx="8401049" cy="5345071"/>
          </a:xfrm>
        </p:spPr>
        <p:txBody>
          <a:bodyPr>
            <a:normAutofit fontScale="85000" lnSpcReduction="10000"/>
          </a:bodyPr>
          <a:lstStyle/>
          <a:p>
            <a:pPr marL="38250" lvl="1" indent="0">
              <a:lnSpc>
                <a:spcPct val="120000"/>
              </a:lnSpc>
              <a:buClr>
                <a:schemeClr val="tx2">
                  <a:lumMod val="50000"/>
                </a:schemeClr>
              </a:buClr>
              <a:buNone/>
            </a:pPr>
            <a:r>
              <a:rPr lang="en-AU" sz="1800" b="1" dirty="0"/>
              <a:t>Community Participation, Ownership &amp; </a:t>
            </a:r>
            <a:r>
              <a:rPr lang="en-AU" sz="1800" b="1" dirty="0" smtClean="0"/>
              <a:t>Sustainability</a:t>
            </a:r>
            <a:endParaRPr lang="en-US" sz="1800" b="1" dirty="0" smtClean="0">
              <a:solidFill>
                <a:srgbClr val="002060"/>
              </a:solidFill>
              <a:latin typeface="Arial" pitchFamily="34" charset="0"/>
              <a:cs typeface="Arial" pitchFamily="34" charset="0"/>
            </a:endParaRPr>
          </a:p>
          <a:p>
            <a:pPr marL="324000" lvl="1" indent="-285750">
              <a:lnSpc>
                <a:spcPct val="120000"/>
              </a:lnSpc>
              <a:spcAft>
                <a:spcPts val="0"/>
              </a:spcAft>
              <a:buClr>
                <a:schemeClr val="tx2">
                  <a:lumMod val="50000"/>
                </a:schemeClr>
              </a:buClr>
              <a:buFont typeface="Arial" pitchFamily="34" charset="0"/>
              <a:buChar char="−"/>
            </a:pPr>
            <a:r>
              <a:rPr lang="en-US" sz="1800" dirty="0" smtClean="0">
                <a:solidFill>
                  <a:srgbClr val="002060"/>
                </a:solidFill>
                <a:latin typeface="Arial" pitchFamily="34" charset="0"/>
                <a:cs typeface="Arial" pitchFamily="34" charset="0"/>
              </a:rPr>
              <a:t>Sustainable </a:t>
            </a:r>
            <a:r>
              <a:rPr lang="en-US" sz="1800" dirty="0">
                <a:solidFill>
                  <a:srgbClr val="002060"/>
                </a:solidFill>
                <a:latin typeface="Arial" pitchFamily="34" charset="0"/>
                <a:cs typeface="Arial" pitchFamily="34" charset="0"/>
              </a:rPr>
              <a:t>Development Committees (SDCs)</a:t>
            </a:r>
          </a:p>
          <a:p>
            <a:pPr marL="324000" lvl="1" indent="-285750">
              <a:lnSpc>
                <a:spcPct val="120000"/>
              </a:lnSpc>
              <a:spcAft>
                <a:spcPts val="0"/>
              </a:spcAft>
              <a:buClr>
                <a:schemeClr val="tx2">
                  <a:lumMod val="50000"/>
                </a:schemeClr>
              </a:buClr>
              <a:buFont typeface="Arial" pitchFamily="34" charset="0"/>
              <a:buChar char="−"/>
            </a:pPr>
            <a:endParaRPr lang="en-US" sz="1800" dirty="0">
              <a:solidFill>
                <a:srgbClr val="002060"/>
              </a:solidFill>
              <a:latin typeface="Arial" pitchFamily="34" charset="0"/>
              <a:cs typeface="Arial" pitchFamily="34" charset="0"/>
            </a:endParaRPr>
          </a:p>
          <a:p>
            <a:pPr marL="324000" lvl="1" indent="-285750">
              <a:lnSpc>
                <a:spcPct val="120000"/>
              </a:lnSpc>
              <a:spcAft>
                <a:spcPts val="0"/>
              </a:spcAft>
              <a:buClr>
                <a:schemeClr val="tx2">
                  <a:lumMod val="50000"/>
                </a:schemeClr>
              </a:buClr>
              <a:buFont typeface="Arial" pitchFamily="34" charset="0"/>
              <a:buChar char="−"/>
            </a:pPr>
            <a:r>
              <a:rPr lang="en-US" sz="1800" dirty="0">
                <a:solidFill>
                  <a:srgbClr val="002060"/>
                </a:solidFill>
                <a:latin typeface="Arial" pitchFamily="34" charset="0"/>
                <a:cs typeface="Arial" pitchFamily="34" charset="0"/>
              </a:rPr>
              <a:t>Strong Community representation</a:t>
            </a:r>
          </a:p>
          <a:p>
            <a:pPr marL="324000" lvl="1" indent="-285750">
              <a:lnSpc>
                <a:spcPct val="120000"/>
              </a:lnSpc>
              <a:spcAft>
                <a:spcPts val="0"/>
              </a:spcAft>
              <a:buClr>
                <a:schemeClr val="tx2">
                  <a:lumMod val="50000"/>
                </a:schemeClr>
              </a:buClr>
              <a:buFont typeface="Arial" pitchFamily="34" charset="0"/>
              <a:buChar char="−"/>
            </a:pPr>
            <a:endParaRPr lang="en-US" sz="1800" dirty="0">
              <a:solidFill>
                <a:srgbClr val="002060"/>
              </a:solidFill>
              <a:latin typeface="Arial" pitchFamily="34" charset="0"/>
              <a:cs typeface="Arial" pitchFamily="34" charset="0"/>
            </a:endParaRPr>
          </a:p>
          <a:p>
            <a:pPr marL="324000" lvl="1" indent="-285750">
              <a:lnSpc>
                <a:spcPct val="120000"/>
              </a:lnSpc>
              <a:spcAft>
                <a:spcPts val="0"/>
              </a:spcAft>
              <a:buClr>
                <a:schemeClr val="tx2">
                  <a:lumMod val="50000"/>
                </a:schemeClr>
              </a:buClr>
              <a:buFont typeface="Arial" pitchFamily="34" charset="0"/>
              <a:buChar char="−"/>
            </a:pPr>
            <a:r>
              <a:rPr lang="en-US" sz="1800" dirty="0">
                <a:solidFill>
                  <a:srgbClr val="002060"/>
                </a:solidFill>
                <a:latin typeface="Arial" pitchFamily="34" charset="0"/>
                <a:cs typeface="Arial" pitchFamily="34" charset="0"/>
              </a:rPr>
              <a:t>Independent Governance structure</a:t>
            </a:r>
          </a:p>
          <a:p>
            <a:pPr marL="324000" lvl="1" indent="-285750">
              <a:lnSpc>
                <a:spcPct val="120000"/>
              </a:lnSpc>
              <a:spcAft>
                <a:spcPts val="0"/>
              </a:spcAft>
              <a:buClr>
                <a:schemeClr val="tx2">
                  <a:lumMod val="50000"/>
                </a:schemeClr>
              </a:buClr>
              <a:buFont typeface="Arial" pitchFamily="34" charset="0"/>
              <a:buChar char="−"/>
            </a:pPr>
            <a:endParaRPr lang="en-US" sz="1800" dirty="0">
              <a:solidFill>
                <a:srgbClr val="002060"/>
              </a:solidFill>
              <a:latin typeface="Arial" pitchFamily="34" charset="0"/>
              <a:cs typeface="Arial" pitchFamily="34" charset="0"/>
            </a:endParaRPr>
          </a:p>
          <a:p>
            <a:pPr marL="324000" lvl="1" indent="-285750">
              <a:lnSpc>
                <a:spcPct val="120000"/>
              </a:lnSpc>
              <a:spcAft>
                <a:spcPts val="0"/>
              </a:spcAft>
              <a:buClr>
                <a:schemeClr val="tx2">
                  <a:lumMod val="50000"/>
                </a:schemeClr>
              </a:buClr>
              <a:buFont typeface="Arial" pitchFamily="34" charset="0"/>
              <a:buChar char="−"/>
            </a:pPr>
            <a:r>
              <a:rPr lang="en-US" sz="1800" dirty="0">
                <a:solidFill>
                  <a:srgbClr val="002060"/>
                </a:solidFill>
                <a:latin typeface="Arial" pitchFamily="34" charset="0"/>
                <a:cs typeface="Arial" pitchFamily="34" charset="0"/>
              </a:rPr>
              <a:t>Sustainability of Funding</a:t>
            </a:r>
          </a:p>
          <a:p>
            <a:pPr marL="324000" lvl="1" indent="-285750">
              <a:lnSpc>
                <a:spcPct val="120000"/>
              </a:lnSpc>
              <a:spcAft>
                <a:spcPts val="0"/>
              </a:spcAft>
              <a:buClr>
                <a:schemeClr val="tx2">
                  <a:lumMod val="50000"/>
                </a:schemeClr>
              </a:buClr>
              <a:buFont typeface="Arial" pitchFamily="34" charset="0"/>
              <a:buChar char="−"/>
            </a:pPr>
            <a:endParaRPr lang="en-US" sz="1800" dirty="0">
              <a:solidFill>
                <a:srgbClr val="002060"/>
              </a:solidFill>
              <a:latin typeface="Arial" pitchFamily="34" charset="0"/>
              <a:cs typeface="Arial" pitchFamily="34" charset="0"/>
            </a:endParaRPr>
          </a:p>
          <a:p>
            <a:pPr marL="324000" lvl="1" indent="-285750">
              <a:lnSpc>
                <a:spcPct val="120000"/>
              </a:lnSpc>
              <a:spcAft>
                <a:spcPts val="0"/>
              </a:spcAft>
              <a:buClr>
                <a:schemeClr val="tx2">
                  <a:lumMod val="50000"/>
                </a:schemeClr>
              </a:buClr>
              <a:buFont typeface="Arial" pitchFamily="34" charset="0"/>
              <a:buChar char="−"/>
            </a:pPr>
            <a:r>
              <a:rPr lang="en-US" sz="1800" dirty="0">
                <a:solidFill>
                  <a:srgbClr val="002060"/>
                </a:solidFill>
                <a:latin typeface="Arial" pitchFamily="34" charset="0"/>
                <a:cs typeface="Arial" pitchFamily="34" charset="0"/>
              </a:rPr>
              <a:t>Endowment Fund</a:t>
            </a:r>
          </a:p>
          <a:p>
            <a:pPr marL="324000" lvl="1" indent="-285750">
              <a:lnSpc>
                <a:spcPct val="120000"/>
              </a:lnSpc>
              <a:spcAft>
                <a:spcPts val="0"/>
              </a:spcAft>
              <a:buClr>
                <a:schemeClr val="tx2">
                  <a:lumMod val="50000"/>
                </a:schemeClr>
              </a:buClr>
              <a:buFont typeface="Arial" pitchFamily="34" charset="0"/>
              <a:buChar char="−"/>
            </a:pPr>
            <a:endParaRPr lang="en-US" sz="1800" dirty="0">
              <a:solidFill>
                <a:srgbClr val="002060"/>
              </a:solidFill>
              <a:latin typeface="Arial" pitchFamily="34" charset="0"/>
              <a:cs typeface="Arial" pitchFamily="34" charset="0"/>
            </a:endParaRPr>
          </a:p>
          <a:p>
            <a:pPr marL="324000" lvl="1" indent="-285750">
              <a:lnSpc>
                <a:spcPct val="120000"/>
              </a:lnSpc>
              <a:spcAft>
                <a:spcPts val="0"/>
              </a:spcAft>
              <a:buClr>
                <a:schemeClr val="tx2">
                  <a:lumMod val="50000"/>
                </a:schemeClr>
              </a:buClr>
              <a:buFont typeface="Arial" pitchFamily="34" charset="0"/>
              <a:buChar char="−"/>
            </a:pPr>
            <a:r>
              <a:rPr lang="en-US" sz="1800" dirty="0">
                <a:solidFill>
                  <a:srgbClr val="002060"/>
                </a:solidFill>
                <a:latin typeface="Arial" pitchFamily="34" charset="0"/>
                <a:cs typeface="Arial" pitchFamily="34" charset="0"/>
              </a:rPr>
              <a:t>Use of community resources</a:t>
            </a:r>
          </a:p>
          <a:p>
            <a:pPr marL="324000" lvl="1" indent="-285750">
              <a:lnSpc>
                <a:spcPct val="120000"/>
              </a:lnSpc>
              <a:spcAft>
                <a:spcPts val="0"/>
              </a:spcAft>
              <a:buClr>
                <a:schemeClr val="tx2">
                  <a:lumMod val="50000"/>
                </a:schemeClr>
              </a:buClr>
              <a:buFont typeface="Arial" pitchFamily="34" charset="0"/>
              <a:buChar char="−"/>
            </a:pPr>
            <a:endParaRPr lang="en-US" sz="1800" dirty="0">
              <a:solidFill>
                <a:srgbClr val="002060"/>
              </a:solidFill>
              <a:latin typeface="Arial" pitchFamily="34" charset="0"/>
              <a:cs typeface="Arial" pitchFamily="34" charset="0"/>
            </a:endParaRPr>
          </a:p>
          <a:p>
            <a:pPr marL="324000" lvl="1" indent="-285750">
              <a:lnSpc>
                <a:spcPct val="120000"/>
              </a:lnSpc>
              <a:spcAft>
                <a:spcPts val="0"/>
              </a:spcAft>
              <a:buClr>
                <a:schemeClr val="tx2">
                  <a:lumMod val="50000"/>
                </a:schemeClr>
              </a:buClr>
              <a:buFont typeface="Arial" pitchFamily="34" charset="0"/>
              <a:buChar char="−"/>
            </a:pPr>
            <a:r>
              <a:rPr lang="en-US" sz="1800" dirty="0">
                <a:solidFill>
                  <a:srgbClr val="002060"/>
                </a:solidFill>
                <a:latin typeface="Arial" pitchFamily="34" charset="0"/>
                <a:cs typeface="Arial" pitchFamily="34" charset="0"/>
              </a:rPr>
              <a:t>Projects alignment</a:t>
            </a:r>
          </a:p>
          <a:p>
            <a:pPr marL="324000" lvl="1" indent="-285750">
              <a:lnSpc>
                <a:spcPct val="120000"/>
              </a:lnSpc>
              <a:spcAft>
                <a:spcPts val="0"/>
              </a:spcAft>
              <a:buClr>
                <a:schemeClr val="tx2">
                  <a:lumMod val="50000"/>
                </a:schemeClr>
              </a:buClr>
              <a:buFont typeface="Arial" pitchFamily="34" charset="0"/>
              <a:buChar char="−"/>
            </a:pPr>
            <a:endParaRPr lang="en-US" sz="1800" dirty="0">
              <a:solidFill>
                <a:srgbClr val="002060"/>
              </a:solidFill>
              <a:latin typeface="Arial" pitchFamily="34" charset="0"/>
              <a:cs typeface="Arial" pitchFamily="34" charset="0"/>
            </a:endParaRPr>
          </a:p>
          <a:p>
            <a:pPr marL="324000" lvl="1" indent="-285750">
              <a:lnSpc>
                <a:spcPct val="120000"/>
              </a:lnSpc>
              <a:spcAft>
                <a:spcPts val="0"/>
              </a:spcAft>
              <a:buClr>
                <a:schemeClr val="tx2">
                  <a:lumMod val="50000"/>
                </a:schemeClr>
              </a:buClr>
              <a:buFont typeface="Arial" pitchFamily="34" charset="0"/>
              <a:buChar char="−"/>
            </a:pPr>
            <a:r>
              <a:rPr lang="en-US" sz="1800" dirty="0">
                <a:solidFill>
                  <a:srgbClr val="002060"/>
                </a:solidFill>
                <a:latin typeface="Arial" pitchFamily="34" charset="0"/>
                <a:cs typeface="Arial" pitchFamily="34" charset="0"/>
              </a:rPr>
              <a:t>Joint ownership</a:t>
            </a:r>
          </a:p>
          <a:p>
            <a:pPr marL="324000" lvl="1" indent="-285750">
              <a:lnSpc>
                <a:spcPct val="120000"/>
              </a:lnSpc>
              <a:spcAft>
                <a:spcPts val="0"/>
              </a:spcAft>
              <a:buClr>
                <a:schemeClr val="tx2">
                  <a:lumMod val="50000"/>
                </a:schemeClr>
              </a:buClr>
              <a:buFont typeface="Arial" pitchFamily="34" charset="0"/>
              <a:buChar char="−"/>
            </a:pPr>
            <a:endParaRPr lang="en-US" sz="1800" dirty="0">
              <a:solidFill>
                <a:srgbClr val="002060"/>
              </a:solidFill>
              <a:latin typeface="Arial" pitchFamily="34" charset="0"/>
              <a:cs typeface="Arial" pitchFamily="34" charset="0"/>
            </a:endParaRPr>
          </a:p>
          <a:p>
            <a:pPr marL="324000" lvl="1" indent="-285750">
              <a:lnSpc>
                <a:spcPct val="120000"/>
              </a:lnSpc>
              <a:spcAft>
                <a:spcPts val="0"/>
              </a:spcAft>
              <a:buClr>
                <a:schemeClr val="tx2">
                  <a:lumMod val="50000"/>
                </a:schemeClr>
              </a:buClr>
              <a:buFont typeface="Arial" pitchFamily="34" charset="0"/>
              <a:buChar char="−"/>
            </a:pPr>
            <a:r>
              <a:rPr lang="en-US" sz="1800" dirty="0">
                <a:solidFill>
                  <a:srgbClr val="002060"/>
                </a:solidFill>
                <a:latin typeface="Arial" pitchFamily="34" charset="0"/>
                <a:cs typeface="Arial" pitchFamily="34" charset="0"/>
              </a:rPr>
              <a:t>Partnership </a:t>
            </a:r>
            <a:r>
              <a:rPr lang="en-US" sz="1800" dirty="0" smtClean="0">
                <a:solidFill>
                  <a:srgbClr val="002060"/>
                </a:solidFill>
                <a:latin typeface="Arial" pitchFamily="34" charset="0"/>
                <a:cs typeface="Arial" pitchFamily="34" charset="0"/>
              </a:rPr>
              <a:t>opportunities</a:t>
            </a:r>
          </a:p>
          <a:p>
            <a:pPr marL="324000" lvl="1" indent="-285750">
              <a:lnSpc>
                <a:spcPct val="120000"/>
              </a:lnSpc>
              <a:spcAft>
                <a:spcPts val="0"/>
              </a:spcAft>
              <a:buClr>
                <a:schemeClr val="tx2">
                  <a:lumMod val="50000"/>
                </a:schemeClr>
              </a:buClr>
              <a:buFont typeface="Arial" pitchFamily="34" charset="0"/>
              <a:buChar char="−"/>
            </a:pPr>
            <a:endParaRPr lang="en-AU" sz="1800" dirty="0">
              <a:solidFill>
                <a:srgbClr val="002060"/>
              </a:solidFill>
              <a:latin typeface="Arial" pitchFamily="34" charset="0"/>
              <a:cs typeface="Arial" pitchFamily="34" charset="0"/>
            </a:endParaRPr>
          </a:p>
          <a:p>
            <a:pPr marL="38250" lvl="1" indent="0" algn="ctr">
              <a:lnSpc>
                <a:spcPct val="120000"/>
              </a:lnSpc>
              <a:spcAft>
                <a:spcPts val="0"/>
              </a:spcAft>
              <a:buClr>
                <a:schemeClr val="tx2">
                  <a:lumMod val="50000"/>
                </a:schemeClr>
              </a:buClr>
              <a:buNone/>
            </a:pPr>
            <a:r>
              <a:rPr lang="en-AU" sz="1800" b="1" dirty="0" smtClean="0">
                <a:solidFill>
                  <a:srgbClr val="002060"/>
                </a:solidFill>
                <a:latin typeface="Arial" pitchFamily="34" charset="0"/>
                <a:cs typeface="Arial" pitchFamily="34" charset="0"/>
              </a:rPr>
              <a:t>+ TIME</a:t>
            </a:r>
            <a:endParaRPr lang="en-US" sz="1600" b="1" dirty="0">
              <a:solidFill>
                <a:srgbClr val="002060"/>
              </a:solidFill>
              <a:latin typeface="Arial" pitchFamily="34" charset="0"/>
              <a:cs typeface="Arial" pitchFamily="34" charset="0"/>
            </a:endParaRPr>
          </a:p>
          <a:p>
            <a:endParaRPr lang="en-US" dirty="0"/>
          </a:p>
        </p:txBody>
      </p:sp>
      <p:pic>
        <p:nvPicPr>
          <p:cNvPr id="4" name="Picture 5" descr="F:\All Photos\Newmont 2013\prospector\_MG_24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090" y="2276712"/>
            <a:ext cx="4187825" cy="2795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7012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Conclusion</a:t>
            </a:r>
            <a:endParaRPr lang="en-US" dirty="0"/>
          </a:p>
        </p:txBody>
      </p:sp>
      <p:sp>
        <p:nvSpPr>
          <p:cNvPr id="3" name="Content Placeholder 2"/>
          <p:cNvSpPr>
            <a:spLocks noGrp="1"/>
          </p:cNvSpPr>
          <p:nvPr>
            <p:ph idx="1"/>
          </p:nvPr>
        </p:nvSpPr>
        <p:spPr>
          <a:xfrm>
            <a:off x="380902" y="5094282"/>
            <a:ext cx="8401049" cy="1265575"/>
          </a:xfrm>
        </p:spPr>
        <p:txBody>
          <a:bodyPr/>
          <a:lstStyle/>
          <a:p>
            <a:r>
              <a:rPr lang="en-US" sz="1800" b="0" i="1" dirty="0">
                <a:solidFill>
                  <a:schemeClr val="bg2">
                    <a:lumMod val="25000"/>
                  </a:schemeClr>
                </a:solidFill>
                <a:cs typeface="Times New Roman" pitchFamily="18" charset="0"/>
              </a:rPr>
              <a:t>“NADeF ensures not only community ownership of the programs and projects from the Foundation, but also supports the principle of shared value which involves creation of economic value in a way that also create value for society by addressing its needs and challenges, even long after the mine closure</a:t>
            </a:r>
            <a:r>
              <a:rPr lang="en-US" sz="1800" b="0" i="1" dirty="0" smtClean="0">
                <a:solidFill>
                  <a:schemeClr val="bg2">
                    <a:lumMod val="25000"/>
                  </a:schemeClr>
                </a:solidFill>
                <a:cs typeface="Times New Roman" pitchFamily="18" charset="0"/>
              </a:rPr>
              <a:t>”.</a:t>
            </a:r>
            <a:endParaRPr lang="en-US" sz="1800" b="0" i="1" dirty="0">
              <a:solidFill>
                <a:schemeClr val="bg2">
                  <a:lumMod val="25000"/>
                </a:schemeClr>
              </a:solidFill>
              <a:cs typeface="Times New Roman" pitchFamily="18" charset="0"/>
            </a:endParaRPr>
          </a:p>
        </p:txBody>
      </p:sp>
      <p:pic>
        <p:nvPicPr>
          <p:cNvPr id="4"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984" b="7020"/>
          <a:stretch/>
        </p:blipFill>
        <p:spPr bwMode="auto">
          <a:xfrm>
            <a:off x="559555" y="907577"/>
            <a:ext cx="7817636" cy="4011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81561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8566" y="250818"/>
            <a:ext cx="8229600" cy="436562"/>
          </a:xfrm>
          <a:prstGeom prst="rect">
            <a:avLst/>
          </a:prstGeom>
        </p:spPr>
        <p:txBody>
          <a:bodyPr anchor="ctr">
            <a:normAutofit fontScale="90000"/>
          </a:bodyPr>
          <a:lstStyle/>
          <a:p>
            <a:pPr algn="l"/>
            <a:r>
              <a:rPr lang="en-US" sz="3100" dirty="0" smtClean="0"/>
              <a:t>APAC Social Investment Programs</a:t>
            </a:r>
            <a:endParaRPr lang="en-US" sz="2800" dirty="0"/>
          </a:p>
        </p:txBody>
      </p:sp>
      <p:cxnSp>
        <p:nvCxnSpPr>
          <p:cNvPr id="19" name="Straight Connector 18"/>
          <p:cNvCxnSpPr/>
          <p:nvPr/>
        </p:nvCxnSpPr>
        <p:spPr>
          <a:xfrm>
            <a:off x="0" y="749403"/>
            <a:ext cx="9144000" cy="0"/>
          </a:xfrm>
          <a:prstGeom prst="line">
            <a:avLst/>
          </a:prstGeom>
          <a:ln w="19050"/>
          <a:effectLst/>
        </p:spPr>
        <p:style>
          <a:lnRef idx="2">
            <a:schemeClr val="accent1"/>
          </a:lnRef>
          <a:fillRef idx="0">
            <a:schemeClr val="accent1"/>
          </a:fillRef>
          <a:effectRef idx="1">
            <a:schemeClr val="accent1"/>
          </a:effectRef>
          <a:fontRef idx="minor">
            <a:schemeClr val="tx1"/>
          </a:fontRef>
        </p:style>
      </p:cxnSp>
      <p:sp>
        <p:nvSpPr>
          <p:cNvPr id="13" name="Content Placeholder 2"/>
          <p:cNvSpPr txBox="1">
            <a:spLocks/>
          </p:cNvSpPr>
          <p:nvPr/>
        </p:nvSpPr>
        <p:spPr>
          <a:xfrm>
            <a:off x="347129" y="2902941"/>
            <a:ext cx="8360309" cy="54200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200"/>
              </a:spcAft>
              <a:buClr>
                <a:srgbClr val="44697D"/>
              </a:buClr>
              <a:buFont typeface="Arial"/>
              <a:buNone/>
              <a:defRPr/>
            </a:pPr>
            <a:endParaRPr lang="en-US" sz="1400" dirty="0">
              <a:solidFill>
                <a:srgbClr val="44697D"/>
              </a:solidFil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390" y="4164998"/>
            <a:ext cx="4650058" cy="217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8144">
            <a:off x="5715190" y="1183167"/>
            <a:ext cx="2543550" cy="2753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8726">
            <a:off x="6202453" y="4757818"/>
            <a:ext cx="1890135" cy="990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62112">
            <a:off x="252128" y="1198796"/>
            <a:ext cx="4714875" cy="147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91133">
            <a:off x="3841483" y="2803334"/>
            <a:ext cx="1371600" cy="98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8723" y="5344617"/>
            <a:ext cx="1609725" cy="100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1148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36115" y="2395440"/>
            <a:ext cx="5537721" cy="4754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t>Questions</a:t>
            </a:r>
            <a:endParaRPr lang="en-US" sz="2800" dirty="0"/>
          </a:p>
        </p:txBody>
      </p:sp>
      <p:cxnSp>
        <p:nvCxnSpPr>
          <p:cNvPr id="8" name="Straight Connector 7"/>
          <p:cNvCxnSpPr/>
          <p:nvPr/>
        </p:nvCxnSpPr>
        <p:spPr>
          <a:xfrm>
            <a:off x="3320788" y="2902941"/>
            <a:ext cx="5908006" cy="0"/>
          </a:xfrm>
          <a:prstGeom prst="line">
            <a:avLst/>
          </a:prstGeom>
          <a:ln w="19050"/>
          <a:effectLst/>
        </p:spPr>
        <p:style>
          <a:lnRef idx="2">
            <a:schemeClr val="accent1"/>
          </a:lnRef>
          <a:fillRef idx="0">
            <a:schemeClr val="accent1"/>
          </a:fillRef>
          <a:effectRef idx="1">
            <a:schemeClr val="accent1"/>
          </a:effectRef>
          <a:fontRef idx="minor">
            <a:schemeClr val="tx1"/>
          </a:fontRef>
        </p:style>
      </p:cxnSp>
      <p:pic>
        <p:nvPicPr>
          <p:cNvPr id="10" name="Picture 9" descr="coverimage.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3179848"/>
            <a:ext cx="9136767" cy="3103477"/>
          </a:xfrm>
          <a:prstGeom prst="rect">
            <a:avLst/>
          </a:prstGeom>
        </p:spPr>
      </p:pic>
    </p:spTree>
    <p:extLst>
      <p:ext uri="{BB962C8B-B14F-4D97-AF65-F5344CB8AC3E}">
        <p14:creationId xmlns:p14="http://schemas.microsoft.com/office/powerpoint/2010/main" val="9774567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Acknowledgement of Country</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5796" y="884053"/>
            <a:ext cx="5238335" cy="5382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441756" y="890716"/>
            <a:ext cx="3601186" cy="3970318"/>
          </a:xfrm>
          <a:prstGeom prst="rect">
            <a:avLst/>
          </a:prstGeom>
        </p:spPr>
        <p:txBody>
          <a:bodyPr wrap="square">
            <a:spAutoFit/>
          </a:bodyPr>
          <a:lstStyle/>
          <a:p>
            <a:r>
              <a:rPr lang="en-US" sz="2800" dirty="0">
                <a:solidFill>
                  <a:srgbClr val="44697D"/>
                </a:solidFill>
              </a:rPr>
              <a:t>We respectfully wish to acknowledge the past and present elders and traditional owners of the land on which </a:t>
            </a:r>
            <a:r>
              <a:rPr lang="en-US" sz="2800" dirty="0" smtClean="0">
                <a:solidFill>
                  <a:srgbClr val="44697D"/>
                </a:solidFill>
              </a:rPr>
              <a:t>we </a:t>
            </a:r>
            <a:r>
              <a:rPr lang="en-US" sz="2800" dirty="0">
                <a:solidFill>
                  <a:srgbClr val="44697D"/>
                </a:solidFill>
              </a:rPr>
              <a:t>are meeting on today, the Whadjuk (Perth region) </a:t>
            </a:r>
            <a:r>
              <a:rPr lang="en-US" sz="2800" dirty="0" smtClean="0">
                <a:solidFill>
                  <a:srgbClr val="44697D"/>
                </a:solidFill>
              </a:rPr>
              <a:t>people. </a:t>
            </a:r>
            <a:endParaRPr lang="en-US" dirty="0"/>
          </a:p>
        </p:txBody>
      </p:sp>
    </p:spTree>
    <p:extLst>
      <p:ext uri="{BB962C8B-B14F-4D97-AF65-F5344CB8AC3E}">
        <p14:creationId xmlns:p14="http://schemas.microsoft.com/office/powerpoint/2010/main" val="6299688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Newmont Global Operations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327" y="1240290"/>
            <a:ext cx="8578024" cy="4794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07034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Setting the context</a:t>
            </a:r>
            <a:endParaRPr lang="en-US" dirty="0"/>
          </a:p>
        </p:txBody>
      </p:sp>
      <p:sp>
        <p:nvSpPr>
          <p:cNvPr id="3" name="Content Placeholder 2"/>
          <p:cNvSpPr>
            <a:spLocks noGrp="1"/>
          </p:cNvSpPr>
          <p:nvPr>
            <p:ph idx="1"/>
          </p:nvPr>
        </p:nvSpPr>
        <p:spPr>
          <a:xfrm>
            <a:off x="436563" y="1017763"/>
            <a:ext cx="8401049" cy="5368925"/>
          </a:xfrm>
        </p:spPr>
        <p:txBody>
          <a:bodyPr>
            <a:normAutofit fontScale="92500" lnSpcReduction="10000"/>
          </a:bodyPr>
          <a:lstStyle/>
          <a:p>
            <a:r>
              <a:rPr lang="en-AU" sz="1700" dirty="0" smtClean="0"/>
              <a:t>Our Purpose</a:t>
            </a:r>
          </a:p>
          <a:p>
            <a:r>
              <a:rPr lang="en-AU" b="0" i="1" dirty="0" smtClean="0"/>
              <a:t>Our purpose is to </a:t>
            </a:r>
            <a:r>
              <a:rPr lang="en-AU" b="0" i="1" u="heavy" dirty="0" smtClean="0">
                <a:uFill>
                  <a:solidFill>
                    <a:srgbClr val="FF0000"/>
                  </a:solidFill>
                </a:uFill>
              </a:rPr>
              <a:t>create value </a:t>
            </a:r>
            <a:r>
              <a:rPr lang="en-AU" b="0" i="1" dirty="0" smtClean="0"/>
              <a:t>and </a:t>
            </a:r>
            <a:r>
              <a:rPr lang="en-AU" b="0" i="1" u="heavy" dirty="0" smtClean="0">
                <a:uFill>
                  <a:solidFill>
                    <a:srgbClr val="FF0000"/>
                  </a:solidFill>
                </a:uFill>
              </a:rPr>
              <a:t>improve lives </a:t>
            </a:r>
            <a:r>
              <a:rPr lang="en-AU" b="0" i="1" dirty="0" smtClean="0"/>
              <a:t>through sustainable and responsible mining</a:t>
            </a:r>
          </a:p>
          <a:p>
            <a:r>
              <a:rPr lang="en-AU" sz="1700" dirty="0" smtClean="0"/>
              <a:t>Our Mission</a:t>
            </a:r>
            <a:endParaRPr lang="en-AU" sz="1700" dirty="0"/>
          </a:p>
          <a:p>
            <a:r>
              <a:rPr lang="en-US" b="0" i="1" dirty="0" smtClean="0"/>
              <a:t>We </a:t>
            </a:r>
            <a:r>
              <a:rPr lang="en-US" b="0" i="1" dirty="0"/>
              <a:t>transform mineral resources into </a:t>
            </a:r>
            <a:r>
              <a:rPr lang="en-US" b="0" i="1" u="heavy" dirty="0">
                <a:uFill>
                  <a:solidFill>
                    <a:srgbClr val="FF0000"/>
                  </a:solidFill>
                </a:uFill>
              </a:rPr>
              <a:t>shared value</a:t>
            </a:r>
            <a:r>
              <a:rPr lang="en-US" b="0" i="1" dirty="0">
                <a:uFill>
                  <a:solidFill>
                    <a:srgbClr val="FF0000"/>
                  </a:solidFill>
                </a:uFill>
              </a:rPr>
              <a:t> </a:t>
            </a:r>
            <a:r>
              <a:rPr lang="en-US" b="0" i="1" dirty="0"/>
              <a:t>for our stakeholders and lead the industry in shareholder returns, safety, social responsibility and environmental </a:t>
            </a:r>
            <a:r>
              <a:rPr lang="en-US" b="0" i="1" dirty="0" smtClean="0"/>
              <a:t>stewardship</a:t>
            </a:r>
          </a:p>
          <a:p>
            <a:r>
              <a:rPr lang="en-AU" sz="1700" dirty="0" smtClean="0"/>
              <a:t>Our Vision</a:t>
            </a:r>
            <a:endParaRPr lang="en-US" sz="1700" dirty="0" smtClean="0"/>
          </a:p>
          <a:p>
            <a:r>
              <a:rPr lang="en-US" b="0" i="1" dirty="0" smtClean="0"/>
              <a:t>We </a:t>
            </a:r>
            <a:r>
              <a:rPr lang="en-US" b="0" i="1" dirty="0"/>
              <a:t>will be recognized and respected for exceptional economic, environmental and social </a:t>
            </a:r>
            <a:r>
              <a:rPr lang="en-US" b="0" i="1" dirty="0" smtClean="0"/>
              <a:t>performance</a:t>
            </a:r>
          </a:p>
          <a:p>
            <a:r>
              <a:rPr lang="en-AU" sz="1700" dirty="0" smtClean="0"/>
              <a:t>Our Values</a:t>
            </a:r>
            <a:endParaRPr lang="en-US" sz="1700" dirty="0" smtClean="0"/>
          </a:p>
          <a:p>
            <a:r>
              <a:rPr lang="en-US" b="0" u="sng" dirty="0"/>
              <a:t>Safety </a:t>
            </a:r>
            <a:r>
              <a:rPr lang="en-US" b="0" dirty="0"/>
              <a:t>- We take care of our safety, health and wellness by recognizing, assessing and managing risk, and choosing safer behaviors at work and home to reach our goal of zero </a:t>
            </a:r>
            <a:r>
              <a:rPr lang="en-US" b="0" dirty="0" smtClean="0"/>
              <a:t>harm</a:t>
            </a:r>
          </a:p>
          <a:p>
            <a:r>
              <a:rPr lang="en-US" b="0" u="sng" dirty="0"/>
              <a:t>Integrity </a:t>
            </a:r>
            <a:r>
              <a:rPr lang="en-US" b="0" dirty="0"/>
              <a:t>- We behave ethically and respect each other and the customs, cultures and laws wherever we </a:t>
            </a:r>
            <a:r>
              <a:rPr lang="en-US" b="0" dirty="0" smtClean="0"/>
              <a:t>operate</a:t>
            </a:r>
          </a:p>
          <a:p>
            <a:r>
              <a:rPr lang="en-AU" b="0" u="sng" dirty="0" smtClean="0"/>
              <a:t>Sustainability</a:t>
            </a:r>
            <a:r>
              <a:rPr lang="en-AU" b="0" dirty="0" smtClean="0"/>
              <a:t> – We serve as a catalyst for local economic development through transparent and respectful stakeholder engagement and as responsible stewards of the environment. </a:t>
            </a:r>
          </a:p>
          <a:p>
            <a:r>
              <a:rPr lang="en-AU" b="0" u="sng" dirty="0" smtClean="0"/>
              <a:t>Responsibility</a:t>
            </a:r>
            <a:r>
              <a:rPr lang="en-AU" b="0" dirty="0" smtClean="0"/>
              <a:t> – We deliver on out commitments, demonstrate leadership, and have courage to speak up and challenge the status quo. </a:t>
            </a:r>
          </a:p>
          <a:p>
            <a:r>
              <a:rPr lang="en-US" b="0" u="sng" dirty="0"/>
              <a:t>Inclusion </a:t>
            </a:r>
            <a:r>
              <a:rPr lang="en-US" b="0" dirty="0"/>
              <a:t>- We create an inclusive environment where employees have the opportunity to contribute, develop and work together to deliver our strategy</a:t>
            </a:r>
            <a:endParaRPr lang="en-US" b="0" dirty="0" smtClean="0"/>
          </a:p>
          <a:p>
            <a:endParaRPr lang="en-US" i="1" dirty="0" smtClean="0"/>
          </a:p>
          <a:p>
            <a:endParaRPr lang="en-AU" i="1" dirty="0"/>
          </a:p>
          <a:p>
            <a:endParaRPr lang="en-AU" i="1" dirty="0" smtClean="0"/>
          </a:p>
          <a:p>
            <a:endParaRPr lang="en-AU" i="1" dirty="0"/>
          </a:p>
          <a:p>
            <a:endParaRPr lang="en-AU" i="1" dirty="0" smtClean="0"/>
          </a:p>
          <a:p>
            <a:endParaRPr lang="en-AU" i="1" dirty="0"/>
          </a:p>
          <a:p>
            <a:endParaRPr lang="en-AU" i="1" dirty="0" smtClean="0"/>
          </a:p>
          <a:p>
            <a:endParaRPr lang="en-AU" i="1" dirty="0"/>
          </a:p>
          <a:p>
            <a:endParaRPr lang="en-US" dirty="0"/>
          </a:p>
          <a:p>
            <a:endParaRPr lang="en-US" dirty="0"/>
          </a:p>
        </p:txBody>
      </p:sp>
      <p:sp>
        <p:nvSpPr>
          <p:cNvPr id="8" name="Rectangle 7"/>
          <p:cNvSpPr/>
          <p:nvPr/>
        </p:nvSpPr>
        <p:spPr>
          <a:xfrm>
            <a:off x="436563" y="4484536"/>
            <a:ext cx="8131699" cy="500932"/>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460803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Setting the context for Shared Value</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11587" y="1047213"/>
            <a:ext cx="6242845" cy="4401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a:spLocks noChangeArrowheads="1"/>
          </p:cNvSpPr>
          <p:nvPr/>
        </p:nvSpPr>
        <p:spPr bwMode="auto">
          <a:xfrm>
            <a:off x="1945654" y="3802722"/>
            <a:ext cx="168220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64" charset="-128"/>
              </a:defRPr>
            </a:lvl1pPr>
            <a:lvl2pPr marL="742950" indent="-285750">
              <a:defRPr sz="2400">
                <a:solidFill>
                  <a:schemeClr val="tx1"/>
                </a:solidFill>
                <a:latin typeface="Arial" charset="0"/>
                <a:ea typeface="ＭＳ Ｐゴシック" pitchFamily="64" charset="-128"/>
              </a:defRPr>
            </a:lvl2pPr>
            <a:lvl3pPr marL="1143000" indent="-228600">
              <a:defRPr sz="2400">
                <a:solidFill>
                  <a:schemeClr val="tx1"/>
                </a:solidFill>
                <a:latin typeface="Arial" charset="0"/>
                <a:ea typeface="ＭＳ Ｐゴシック" pitchFamily="64" charset="-128"/>
              </a:defRPr>
            </a:lvl3pPr>
            <a:lvl4pPr marL="1600200" indent="-228600">
              <a:defRPr sz="2400">
                <a:solidFill>
                  <a:schemeClr val="tx1"/>
                </a:solidFill>
                <a:latin typeface="Arial" charset="0"/>
                <a:ea typeface="ＭＳ Ｐゴシック" pitchFamily="64" charset="-128"/>
              </a:defRPr>
            </a:lvl4pPr>
            <a:lvl5pPr marL="2057400" indent="-228600">
              <a:defRPr sz="2400">
                <a:solidFill>
                  <a:schemeClr val="tx1"/>
                </a:solidFill>
                <a:latin typeface="Arial" charset="0"/>
                <a:ea typeface="ＭＳ Ｐゴシック" pitchFamily="6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6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6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6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64" charset="-128"/>
              </a:defRPr>
            </a:lvl9pPr>
          </a:lstStyle>
          <a:p>
            <a:pPr algn="ctr"/>
            <a:r>
              <a:rPr lang="en-AU" altLang="en-US" sz="1600" b="1" dirty="0"/>
              <a:t>Government</a:t>
            </a:r>
          </a:p>
          <a:p>
            <a:pPr algn="ctr"/>
            <a:r>
              <a:rPr lang="en-AU" altLang="en-US" sz="1200" dirty="0"/>
              <a:t>Consistent with development priorities of local government</a:t>
            </a:r>
          </a:p>
          <a:p>
            <a:endParaRPr lang="en-AU" altLang="en-US" dirty="0"/>
          </a:p>
        </p:txBody>
      </p:sp>
      <p:sp>
        <p:nvSpPr>
          <p:cNvPr id="6" name="TextBox 3"/>
          <p:cNvSpPr txBox="1">
            <a:spLocks noChangeArrowheads="1"/>
          </p:cNvSpPr>
          <p:nvPr/>
        </p:nvSpPr>
        <p:spPr bwMode="auto">
          <a:xfrm>
            <a:off x="4963832" y="3813100"/>
            <a:ext cx="1774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64" charset="-128"/>
              </a:defRPr>
            </a:lvl1pPr>
            <a:lvl2pPr marL="742950" indent="-285750">
              <a:defRPr sz="2400">
                <a:solidFill>
                  <a:schemeClr val="tx1"/>
                </a:solidFill>
                <a:latin typeface="Arial" charset="0"/>
                <a:ea typeface="ＭＳ Ｐゴシック" pitchFamily="64" charset="-128"/>
              </a:defRPr>
            </a:lvl2pPr>
            <a:lvl3pPr marL="1143000" indent="-228600">
              <a:defRPr sz="2400">
                <a:solidFill>
                  <a:schemeClr val="tx1"/>
                </a:solidFill>
                <a:latin typeface="Arial" charset="0"/>
                <a:ea typeface="ＭＳ Ｐゴシック" pitchFamily="64" charset="-128"/>
              </a:defRPr>
            </a:lvl3pPr>
            <a:lvl4pPr marL="1600200" indent="-228600">
              <a:defRPr sz="2400">
                <a:solidFill>
                  <a:schemeClr val="tx1"/>
                </a:solidFill>
                <a:latin typeface="Arial" charset="0"/>
                <a:ea typeface="ＭＳ Ｐゴシック" pitchFamily="64" charset="-128"/>
              </a:defRPr>
            </a:lvl4pPr>
            <a:lvl5pPr marL="2057400" indent="-228600">
              <a:defRPr sz="2400">
                <a:solidFill>
                  <a:schemeClr val="tx1"/>
                </a:solidFill>
                <a:latin typeface="Arial" charset="0"/>
                <a:ea typeface="ＭＳ Ｐゴシック" pitchFamily="6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6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6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6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64" charset="-128"/>
              </a:defRPr>
            </a:lvl9pPr>
          </a:lstStyle>
          <a:p>
            <a:pPr algn="ctr"/>
            <a:r>
              <a:rPr lang="en-AU" altLang="en-US" sz="1600" b="1" dirty="0"/>
              <a:t>Company</a:t>
            </a:r>
          </a:p>
          <a:p>
            <a:pPr algn="ctr"/>
            <a:r>
              <a:rPr lang="en-AU" altLang="en-US" sz="1200" dirty="0"/>
              <a:t>Support business objectives and drivers</a:t>
            </a:r>
          </a:p>
        </p:txBody>
      </p:sp>
      <p:sp>
        <p:nvSpPr>
          <p:cNvPr id="7" name="TextBox 6"/>
          <p:cNvSpPr txBox="1">
            <a:spLocks noChangeArrowheads="1"/>
          </p:cNvSpPr>
          <p:nvPr/>
        </p:nvSpPr>
        <p:spPr bwMode="auto">
          <a:xfrm>
            <a:off x="3253366" y="5747763"/>
            <a:ext cx="22320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64" charset="-128"/>
              </a:defRPr>
            </a:lvl1pPr>
            <a:lvl2pPr marL="742950" indent="-285750">
              <a:defRPr sz="2400">
                <a:solidFill>
                  <a:schemeClr val="tx1"/>
                </a:solidFill>
                <a:latin typeface="Arial" charset="0"/>
                <a:ea typeface="ＭＳ Ｐゴシック" pitchFamily="64" charset="-128"/>
              </a:defRPr>
            </a:lvl2pPr>
            <a:lvl3pPr marL="1143000" indent="-228600">
              <a:defRPr sz="2400">
                <a:solidFill>
                  <a:schemeClr val="tx1"/>
                </a:solidFill>
                <a:latin typeface="Arial" charset="0"/>
                <a:ea typeface="ＭＳ Ｐゴシック" pitchFamily="64" charset="-128"/>
              </a:defRPr>
            </a:lvl3pPr>
            <a:lvl4pPr marL="1600200" indent="-228600">
              <a:defRPr sz="2400">
                <a:solidFill>
                  <a:schemeClr val="tx1"/>
                </a:solidFill>
                <a:latin typeface="Arial" charset="0"/>
                <a:ea typeface="ＭＳ Ｐゴシック" pitchFamily="64" charset="-128"/>
              </a:defRPr>
            </a:lvl4pPr>
            <a:lvl5pPr marL="2057400" indent="-228600">
              <a:defRPr sz="2400">
                <a:solidFill>
                  <a:schemeClr val="tx1"/>
                </a:solidFill>
                <a:latin typeface="Arial" charset="0"/>
                <a:ea typeface="ＭＳ Ｐゴシック" pitchFamily="6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6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6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6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64" charset="-128"/>
              </a:defRPr>
            </a:lvl9pPr>
          </a:lstStyle>
          <a:p>
            <a:pPr algn="ctr"/>
            <a:r>
              <a:rPr lang="en-AU" altLang="en-US" sz="1400" dirty="0"/>
              <a:t>Arrived at through participatory processes</a:t>
            </a:r>
          </a:p>
        </p:txBody>
      </p:sp>
      <p:sp>
        <p:nvSpPr>
          <p:cNvPr id="8" name="Up Arrow 8"/>
          <p:cNvSpPr>
            <a:spLocks noChangeArrowheads="1"/>
          </p:cNvSpPr>
          <p:nvPr/>
        </p:nvSpPr>
        <p:spPr bwMode="auto">
          <a:xfrm>
            <a:off x="4265612" y="3792772"/>
            <a:ext cx="179967" cy="1656134"/>
          </a:xfrm>
          <a:prstGeom prst="upArrow">
            <a:avLst>
              <a:gd name="adj1" fmla="val 50000"/>
              <a:gd name="adj2" fmla="val 50080"/>
            </a:avLst>
          </a:prstGeom>
          <a:solidFill>
            <a:schemeClr val="accent1"/>
          </a:solidFill>
          <a:ln w="9525" cap="rnd"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charset="0"/>
                <a:ea typeface="ＭＳ Ｐゴシック" pitchFamily="64" charset="-128"/>
              </a:defRPr>
            </a:lvl1pPr>
            <a:lvl2pPr marL="742950" indent="-285750">
              <a:defRPr sz="2400">
                <a:solidFill>
                  <a:schemeClr val="tx1"/>
                </a:solidFill>
                <a:latin typeface="Arial" charset="0"/>
                <a:ea typeface="ＭＳ Ｐゴシック" pitchFamily="64" charset="-128"/>
              </a:defRPr>
            </a:lvl2pPr>
            <a:lvl3pPr marL="1143000" indent="-228600">
              <a:defRPr sz="2400">
                <a:solidFill>
                  <a:schemeClr val="tx1"/>
                </a:solidFill>
                <a:latin typeface="Arial" charset="0"/>
                <a:ea typeface="ＭＳ Ｐゴシック" pitchFamily="64" charset="-128"/>
              </a:defRPr>
            </a:lvl3pPr>
            <a:lvl4pPr marL="1600200" indent="-228600">
              <a:defRPr sz="2400">
                <a:solidFill>
                  <a:schemeClr val="tx1"/>
                </a:solidFill>
                <a:latin typeface="Arial" charset="0"/>
                <a:ea typeface="ＭＳ Ｐゴシック" pitchFamily="64" charset="-128"/>
              </a:defRPr>
            </a:lvl4pPr>
            <a:lvl5pPr marL="2057400" indent="-228600">
              <a:defRPr sz="2400">
                <a:solidFill>
                  <a:schemeClr val="tx1"/>
                </a:solidFill>
                <a:latin typeface="Arial" charset="0"/>
                <a:ea typeface="ＭＳ Ｐゴシック" pitchFamily="6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6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6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6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64" charset="-128"/>
              </a:defRPr>
            </a:lvl9pPr>
          </a:lstStyle>
          <a:p>
            <a:endParaRPr lang="en-US" altLang="en-US" dirty="0"/>
          </a:p>
        </p:txBody>
      </p:sp>
      <p:sp>
        <p:nvSpPr>
          <p:cNvPr id="9" name="TextBox 5"/>
          <p:cNvSpPr txBox="1">
            <a:spLocks noChangeArrowheads="1"/>
          </p:cNvSpPr>
          <p:nvPr/>
        </p:nvSpPr>
        <p:spPr bwMode="auto">
          <a:xfrm>
            <a:off x="3721679" y="3360243"/>
            <a:ext cx="1295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64" charset="-128"/>
              </a:defRPr>
            </a:lvl1pPr>
            <a:lvl2pPr marL="742950" indent="-285750">
              <a:defRPr sz="2400">
                <a:solidFill>
                  <a:schemeClr val="tx1"/>
                </a:solidFill>
                <a:latin typeface="Arial" charset="0"/>
                <a:ea typeface="ＭＳ Ｐゴシック" pitchFamily="64" charset="-128"/>
              </a:defRPr>
            </a:lvl2pPr>
            <a:lvl3pPr marL="1143000" indent="-228600">
              <a:defRPr sz="2400">
                <a:solidFill>
                  <a:schemeClr val="tx1"/>
                </a:solidFill>
                <a:latin typeface="Arial" charset="0"/>
                <a:ea typeface="ＭＳ Ｐゴシック" pitchFamily="64" charset="-128"/>
              </a:defRPr>
            </a:lvl3pPr>
            <a:lvl4pPr marL="1600200" indent="-228600">
              <a:defRPr sz="2400">
                <a:solidFill>
                  <a:schemeClr val="tx1"/>
                </a:solidFill>
                <a:latin typeface="Arial" charset="0"/>
                <a:ea typeface="ＭＳ Ｐゴシック" pitchFamily="64" charset="-128"/>
              </a:defRPr>
            </a:lvl4pPr>
            <a:lvl5pPr marL="2057400" indent="-228600">
              <a:defRPr sz="2400">
                <a:solidFill>
                  <a:schemeClr val="tx1"/>
                </a:solidFill>
                <a:latin typeface="Arial" charset="0"/>
                <a:ea typeface="ＭＳ Ｐゴシック" pitchFamily="6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6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6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6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64" charset="-128"/>
              </a:defRPr>
            </a:lvl9pPr>
          </a:lstStyle>
          <a:p>
            <a:pPr algn="ctr"/>
            <a:r>
              <a:rPr lang="en-AU" altLang="en-US" sz="1400" dirty="0">
                <a:solidFill>
                  <a:schemeClr val="bg1"/>
                </a:solidFill>
              </a:rPr>
              <a:t>Target </a:t>
            </a:r>
          </a:p>
          <a:p>
            <a:pPr algn="ctr"/>
            <a:r>
              <a:rPr lang="en-AU" altLang="en-US" sz="1400" dirty="0" smtClean="0">
                <a:solidFill>
                  <a:schemeClr val="bg1"/>
                </a:solidFill>
              </a:rPr>
              <a:t>area </a:t>
            </a:r>
            <a:endParaRPr lang="en-AU" altLang="en-US" sz="1400" dirty="0">
              <a:solidFill>
                <a:schemeClr val="bg1"/>
              </a:solidFill>
            </a:endParaRPr>
          </a:p>
        </p:txBody>
      </p:sp>
    </p:spTree>
    <p:extLst>
      <p:ext uri="{BB962C8B-B14F-4D97-AF65-F5344CB8AC3E}">
        <p14:creationId xmlns:p14="http://schemas.microsoft.com/office/powerpoint/2010/main" val="18477039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Newmont Ghana demonstrating shared value</a:t>
            </a:r>
            <a:endParaRPr lang="en-US" dirty="0"/>
          </a:p>
        </p:txBody>
      </p:sp>
      <p:grpSp>
        <p:nvGrpSpPr>
          <p:cNvPr id="4" name="Group 3"/>
          <p:cNvGrpSpPr/>
          <p:nvPr/>
        </p:nvGrpSpPr>
        <p:grpSpPr>
          <a:xfrm>
            <a:off x="254189" y="944563"/>
            <a:ext cx="8315325" cy="5503945"/>
            <a:chOff x="142875" y="944563"/>
            <a:chExt cx="8315325" cy="5913437"/>
          </a:xfrm>
        </p:grpSpPr>
        <p:pic>
          <p:nvPicPr>
            <p:cNvPr id="5" name="Picture 58" descr="Ghana map in the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944563"/>
              <a:ext cx="2895600"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1" descr="Brong Ahafo Districts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265488"/>
              <a:ext cx="4648200"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71"/>
            <p:cNvSpPr>
              <a:spLocks noChangeShapeType="1"/>
            </p:cNvSpPr>
            <p:nvPr/>
          </p:nvSpPr>
          <p:spPr bwMode="auto">
            <a:xfrm flipH="1" flipV="1">
              <a:off x="4038600" y="2962446"/>
              <a:ext cx="685800" cy="2752553"/>
            </a:xfrm>
            <a:prstGeom prst="line">
              <a:avLst/>
            </a:prstGeom>
            <a:noFill/>
            <a:ln w="38100">
              <a:solidFill>
                <a:srgbClr val="BA8F00"/>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GB" dirty="0"/>
            </a:p>
          </p:txBody>
        </p:sp>
        <p:sp>
          <p:nvSpPr>
            <p:cNvPr id="9" name="Text Box 73"/>
            <p:cNvSpPr txBox="1">
              <a:spLocks noChangeArrowheads="1"/>
            </p:cNvSpPr>
            <p:nvPr/>
          </p:nvSpPr>
          <p:spPr bwMode="auto">
            <a:xfrm>
              <a:off x="3695700" y="1008063"/>
              <a:ext cx="1752600" cy="1887537"/>
            </a:xfrm>
            <a:prstGeom prst="rect">
              <a:avLst/>
            </a:prstGeom>
            <a:noFill/>
            <a:ln w="9525">
              <a:solidFill>
                <a:srgbClr val="BA8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dirty="0">
                  <a:solidFill>
                    <a:schemeClr val="tx1">
                      <a:lumMod val="50000"/>
                    </a:schemeClr>
                  </a:solidFill>
                </a:rPr>
                <a:t>Asutifi North:</a:t>
              </a:r>
            </a:p>
            <a:p>
              <a:pPr eaLnBrk="1" hangingPunct="1">
                <a:spcBef>
                  <a:spcPct val="50000"/>
                </a:spcBef>
              </a:pPr>
              <a:r>
                <a:rPr lang="en-US" sz="1600" dirty="0">
                  <a:solidFill>
                    <a:schemeClr val="tx1">
                      <a:lumMod val="50000"/>
                    </a:schemeClr>
                  </a:solidFill>
                </a:rPr>
                <a:t>Gyedu</a:t>
              </a:r>
              <a:br>
                <a:rPr lang="en-US" sz="1600" dirty="0">
                  <a:solidFill>
                    <a:schemeClr val="tx1">
                      <a:lumMod val="50000"/>
                    </a:schemeClr>
                  </a:solidFill>
                </a:rPr>
              </a:br>
              <a:r>
                <a:rPr lang="en-US" sz="1600" dirty="0">
                  <a:solidFill>
                    <a:schemeClr val="tx1">
                      <a:lumMod val="50000"/>
                    </a:schemeClr>
                  </a:solidFill>
                </a:rPr>
                <a:t>Kenyasi No. 1</a:t>
              </a:r>
              <a:br>
                <a:rPr lang="en-US" sz="1600" dirty="0">
                  <a:solidFill>
                    <a:schemeClr val="tx1">
                      <a:lumMod val="50000"/>
                    </a:schemeClr>
                  </a:solidFill>
                </a:rPr>
              </a:br>
              <a:r>
                <a:rPr lang="en-US" sz="1600" dirty="0">
                  <a:solidFill>
                    <a:schemeClr val="tx1">
                      <a:lumMod val="50000"/>
                    </a:schemeClr>
                  </a:solidFill>
                </a:rPr>
                <a:t>Kenyasi No. 2</a:t>
              </a:r>
              <a:br>
                <a:rPr lang="en-US" sz="1600" dirty="0">
                  <a:solidFill>
                    <a:schemeClr val="tx1">
                      <a:lumMod val="50000"/>
                    </a:schemeClr>
                  </a:solidFill>
                </a:rPr>
              </a:br>
              <a:r>
                <a:rPr lang="en-US" sz="1600" dirty="0">
                  <a:solidFill>
                    <a:schemeClr val="tx1">
                      <a:lumMod val="50000"/>
                    </a:schemeClr>
                  </a:solidFill>
                </a:rPr>
                <a:t>Ntotroso</a:t>
              </a:r>
              <a:br>
                <a:rPr lang="en-US" sz="1600" dirty="0">
                  <a:solidFill>
                    <a:schemeClr val="tx1">
                      <a:lumMod val="50000"/>
                    </a:schemeClr>
                  </a:solidFill>
                </a:rPr>
              </a:br>
              <a:r>
                <a:rPr lang="en-US" sz="1600" dirty="0">
                  <a:solidFill>
                    <a:schemeClr val="tx1">
                      <a:lumMod val="50000"/>
                    </a:schemeClr>
                  </a:solidFill>
                </a:rPr>
                <a:t>Wamahinso</a:t>
              </a:r>
            </a:p>
          </p:txBody>
        </p:sp>
        <p:sp>
          <p:nvSpPr>
            <p:cNvPr id="10" name="Text Box 74"/>
            <p:cNvSpPr txBox="1">
              <a:spLocks noChangeArrowheads="1"/>
            </p:cNvSpPr>
            <p:nvPr/>
          </p:nvSpPr>
          <p:spPr bwMode="auto">
            <a:xfrm>
              <a:off x="6400800" y="1008063"/>
              <a:ext cx="1752600" cy="1887537"/>
            </a:xfrm>
            <a:prstGeom prst="rect">
              <a:avLst/>
            </a:prstGeom>
            <a:noFill/>
            <a:ln w="9525">
              <a:solidFill>
                <a:srgbClr val="BA8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dirty="0">
                  <a:solidFill>
                    <a:schemeClr val="tx1">
                      <a:lumMod val="50000"/>
                    </a:schemeClr>
                  </a:solidFill>
                </a:rPr>
                <a:t>Tano North:</a:t>
              </a:r>
            </a:p>
            <a:p>
              <a:pPr eaLnBrk="1" hangingPunct="1">
                <a:spcBef>
                  <a:spcPct val="50000"/>
                </a:spcBef>
              </a:pPr>
              <a:r>
                <a:rPr lang="en-US" sz="1600" dirty="0">
                  <a:solidFill>
                    <a:schemeClr val="tx1">
                      <a:lumMod val="50000"/>
                    </a:schemeClr>
                  </a:solidFill>
                </a:rPr>
                <a:t>Adrobaa</a:t>
              </a:r>
              <a:br>
                <a:rPr lang="en-US" sz="1600" dirty="0">
                  <a:solidFill>
                    <a:schemeClr val="tx1">
                      <a:lumMod val="50000"/>
                    </a:schemeClr>
                  </a:solidFill>
                </a:rPr>
              </a:br>
              <a:r>
                <a:rPr lang="en-US" sz="1600" dirty="0">
                  <a:solidFill>
                    <a:schemeClr val="tx1">
                      <a:lumMod val="50000"/>
                    </a:schemeClr>
                  </a:solidFill>
                </a:rPr>
                <a:t>Afrisipakrom</a:t>
              </a:r>
              <a:br>
                <a:rPr lang="en-US" sz="1600" dirty="0">
                  <a:solidFill>
                    <a:schemeClr val="tx1">
                      <a:lumMod val="50000"/>
                    </a:schemeClr>
                  </a:solidFill>
                </a:rPr>
              </a:br>
              <a:r>
                <a:rPr lang="en-US" sz="1600" dirty="0">
                  <a:solidFill>
                    <a:schemeClr val="tx1">
                      <a:lumMod val="50000"/>
                    </a:schemeClr>
                  </a:solidFill>
                </a:rPr>
                <a:t>Susuanso</a:t>
              </a:r>
              <a:br>
                <a:rPr lang="en-US" sz="1600" dirty="0">
                  <a:solidFill>
                    <a:schemeClr val="tx1">
                      <a:lumMod val="50000"/>
                    </a:schemeClr>
                  </a:solidFill>
                </a:rPr>
              </a:br>
              <a:r>
                <a:rPr lang="en-US" sz="1600" dirty="0">
                  <a:solidFill>
                    <a:schemeClr val="tx1">
                      <a:lumMod val="50000"/>
                    </a:schemeClr>
                  </a:solidFill>
                </a:rPr>
                <a:t>Terchire</a:t>
              </a:r>
              <a:br>
                <a:rPr lang="en-US" sz="1600" dirty="0">
                  <a:solidFill>
                    <a:schemeClr val="tx1">
                      <a:lumMod val="50000"/>
                    </a:schemeClr>
                  </a:solidFill>
                </a:rPr>
              </a:br>
              <a:r>
                <a:rPr lang="en-US" sz="1600" dirty="0">
                  <a:solidFill>
                    <a:schemeClr val="tx1">
                      <a:lumMod val="50000"/>
                    </a:schemeClr>
                  </a:solidFill>
                </a:rPr>
                <a:t>Yamfo</a:t>
              </a:r>
            </a:p>
          </p:txBody>
        </p:sp>
      </p:grpSp>
      <p:sp>
        <p:nvSpPr>
          <p:cNvPr id="11" name="Line 72"/>
          <p:cNvSpPr>
            <a:spLocks noChangeShapeType="1"/>
          </p:cNvSpPr>
          <p:nvPr/>
        </p:nvSpPr>
        <p:spPr bwMode="auto">
          <a:xfrm flipV="1">
            <a:off x="5319423" y="2822713"/>
            <a:ext cx="1701579" cy="2409243"/>
          </a:xfrm>
          <a:prstGeom prst="line">
            <a:avLst/>
          </a:prstGeom>
          <a:noFill/>
          <a:ln w="38100">
            <a:solidFill>
              <a:srgbClr val="BA8F00"/>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GB" dirty="0"/>
          </a:p>
        </p:txBody>
      </p:sp>
      <p:pic>
        <p:nvPicPr>
          <p:cNvPr id="12" name="Picture 11" descr="H:\Ghana stuff\Photos\20140228ME_Map of Ghana.jpg"/>
          <p:cNvPicPr>
            <a:picLocks noChangeAspect="1" noChangeArrowheads="1"/>
          </p:cNvPicPr>
          <p:nvPr/>
        </p:nvPicPr>
        <p:blipFill>
          <a:blip r:embed="rId5" cstate="print">
            <a:extLst>
              <a:ext uri="{28A0092B-C50C-407E-A947-70E740481C1C}">
                <a14:useLocalDpi xmlns:a14="http://schemas.microsoft.com/office/drawing/2010/main" val="0"/>
              </a:ext>
            </a:extLst>
          </a:blip>
          <a:srcRect t="3212" b="1826"/>
          <a:stretch>
            <a:fillRect/>
          </a:stretch>
        </p:blipFill>
        <p:spPr bwMode="auto">
          <a:xfrm>
            <a:off x="133351" y="2722395"/>
            <a:ext cx="3201448" cy="366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39583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Newmont Ghana – Ahafo operation</a:t>
            </a:r>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9148" y="3155609"/>
            <a:ext cx="5383033" cy="3046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idx="1"/>
          </p:nvPr>
        </p:nvSpPr>
        <p:spPr>
          <a:xfrm>
            <a:off x="436563" y="944563"/>
            <a:ext cx="8401049" cy="2037425"/>
          </a:xfrm>
        </p:spPr>
        <p:txBody>
          <a:bodyPr>
            <a:normAutofit lnSpcReduction="10000"/>
          </a:bodyPr>
          <a:lstStyle/>
          <a:p>
            <a:pPr marL="285750" indent="-285750">
              <a:buFont typeface="Arial" panose="020B0604020202020204" pitchFamily="34" charset="0"/>
              <a:buChar char="•"/>
            </a:pPr>
            <a:r>
              <a:rPr lang="en-AU" b="0" dirty="0" smtClean="0"/>
              <a:t>Production commenced in 2006</a:t>
            </a:r>
          </a:p>
          <a:p>
            <a:pPr marL="285750" indent="-285750">
              <a:buFont typeface="Arial" panose="020B0604020202020204" pitchFamily="34" charset="0"/>
              <a:buChar char="•"/>
            </a:pPr>
            <a:r>
              <a:rPr lang="en-AU" b="0" dirty="0" smtClean="0"/>
              <a:t>332,000 ozs per annum </a:t>
            </a:r>
            <a:r>
              <a:rPr lang="en-AU" sz="600" dirty="0" smtClean="0"/>
              <a:t>(Dec 2015)</a:t>
            </a:r>
            <a:endParaRPr lang="en-AU" dirty="0" smtClean="0"/>
          </a:p>
          <a:p>
            <a:pPr marL="285750" indent="-285750">
              <a:buFont typeface="Arial" panose="020B0604020202020204" pitchFamily="34" charset="0"/>
              <a:buChar char="•"/>
            </a:pPr>
            <a:r>
              <a:rPr lang="en-AU" b="0" dirty="0" smtClean="0"/>
              <a:t>Bread Basket of Ghana – strong agricultural base</a:t>
            </a:r>
          </a:p>
          <a:p>
            <a:pPr marL="285750" indent="-285750">
              <a:buFont typeface="Arial" panose="020B0604020202020204" pitchFamily="34" charset="0"/>
              <a:buChar char="•"/>
            </a:pPr>
            <a:r>
              <a:rPr lang="en-AU" b="0" dirty="0" smtClean="0"/>
              <a:t>Traditional authorities strong part of social infrastructure</a:t>
            </a:r>
          </a:p>
          <a:p>
            <a:pPr marL="285750" indent="-285750">
              <a:buFont typeface="Arial" panose="020B0604020202020204" pitchFamily="34" charset="0"/>
              <a:buChar char="•"/>
            </a:pPr>
            <a:r>
              <a:rPr lang="en-AU" b="0" dirty="0" smtClean="0"/>
              <a:t>Resettlement and loss of farmlands – approx. 10,000 people impacted</a:t>
            </a:r>
          </a:p>
          <a:p>
            <a:pPr marL="285750" indent="-285750">
              <a:buFont typeface="Arial" panose="020B0604020202020204" pitchFamily="34" charset="0"/>
              <a:buChar char="•"/>
            </a:pPr>
            <a:r>
              <a:rPr lang="en-AU" b="0" dirty="0" smtClean="0"/>
              <a:t>IFC loan</a:t>
            </a:r>
            <a:endParaRPr lang="en-US" b="0" dirty="0"/>
          </a:p>
        </p:txBody>
      </p:sp>
    </p:spTree>
    <p:extLst>
      <p:ext uri="{BB962C8B-B14F-4D97-AF65-F5344CB8AC3E}">
        <p14:creationId xmlns:p14="http://schemas.microsoft.com/office/powerpoint/2010/main" val="14518967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Newmont Ahafo – setting the context</a:t>
            </a:r>
            <a:endParaRPr lang="en-US" dirty="0"/>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24025" y="1087438"/>
            <a:ext cx="5610225" cy="5293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419975" y="6181725"/>
            <a:ext cx="1487908" cy="200055"/>
          </a:xfrm>
          <a:prstGeom prst="rect">
            <a:avLst/>
          </a:prstGeom>
          <a:noFill/>
        </p:spPr>
        <p:txBody>
          <a:bodyPr wrap="none" rtlCol="0">
            <a:spAutoFit/>
          </a:bodyPr>
          <a:lstStyle/>
          <a:p>
            <a:r>
              <a:rPr lang="en-AU" sz="700" dirty="0" smtClean="0"/>
              <a:t>Ahafo South, ESIA, August 2005</a:t>
            </a:r>
            <a:endParaRPr lang="en-US" sz="700" dirty="0"/>
          </a:p>
        </p:txBody>
      </p:sp>
    </p:spTree>
    <p:extLst>
      <p:ext uri="{BB962C8B-B14F-4D97-AF65-F5344CB8AC3E}">
        <p14:creationId xmlns:p14="http://schemas.microsoft.com/office/powerpoint/2010/main" val="3999629474"/>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Newmont Colors">
      <a:dk1>
        <a:srgbClr val="44697D"/>
      </a:dk1>
      <a:lt1>
        <a:srgbClr val="FFFFFF"/>
      </a:lt1>
      <a:dk2>
        <a:srgbClr val="FFFFFF"/>
      </a:dk2>
      <a:lt2>
        <a:srgbClr val="C7D2D8"/>
      </a:lt2>
      <a:accent1>
        <a:srgbClr val="E18300"/>
      </a:accent1>
      <a:accent2>
        <a:srgbClr val="00A8E1"/>
      </a:accent2>
      <a:accent3>
        <a:srgbClr val="009D4E"/>
      </a:accent3>
      <a:accent4>
        <a:srgbClr val="091858"/>
      </a:accent4>
      <a:accent5>
        <a:srgbClr val="CFDE00"/>
      </a:accent5>
      <a:accent6>
        <a:srgbClr val="E2231A"/>
      </a:accent6>
      <a:hlink>
        <a:srgbClr val="44697D"/>
      </a:hlink>
      <a:folHlink>
        <a:srgbClr val="9A3B2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6044</TotalTime>
  <Words>1504</Words>
  <Application>Microsoft Office PowerPoint</Application>
  <PresentationFormat>On-screen Show (4:3)</PresentationFormat>
  <Paragraphs>210</Paragraphs>
  <Slides>24</Slides>
  <Notes>24</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blank</vt:lpstr>
      <vt:lpstr>PowerPoint Presentation</vt:lpstr>
      <vt:lpstr>Cautionary statement</vt:lpstr>
      <vt:lpstr>Acknowledgement of Country</vt:lpstr>
      <vt:lpstr>Newmont Global Operations</vt:lpstr>
      <vt:lpstr>Setting the context</vt:lpstr>
      <vt:lpstr>Setting the context for Shared Value</vt:lpstr>
      <vt:lpstr>Newmont Ghana demonstrating shared value</vt:lpstr>
      <vt:lpstr>Newmont Ghana – Ahafo operation</vt:lpstr>
      <vt:lpstr>Newmont Ahafo – setting the context</vt:lpstr>
      <vt:lpstr>Newmont Ahafo Development Foundation (NADeF)</vt:lpstr>
      <vt:lpstr>Principles</vt:lpstr>
      <vt:lpstr>Organisational set up</vt:lpstr>
      <vt:lpstr>Partnership and collaboration model</vt:lpstr>
      <vt:lpstr>Application of the model at the Ahafo Mine</vt:lpstr>
      <vt:lpstr>Our Development Foundations</vt:lpstr>
      <vt:lpstr>Financial fact sheet</vt:lpstr>
      <vt:lpstr>Projects in Pictures</vt:lpstr>
      <vt:lpstr>Our Success Story - NADeF</vt:lpstr>
      <vt:lpstr>Challenges</vt:lpstr>
      <vt:lpstr>Forging Ahead</vt:lpstr>
      <vt:lpstr>Conclusion – revisit the Principles</vt:lpstr>
      <vt:lpstr>Conclusion</vt:lpstr>
      <vt:lpstr>APAC Social Investment Programs</vt:lpstr>
      <vt:lpstr>PowerPoint Presentation</vt:lpstr>
    </vt:vector>
  </TitlesOfParts>
  <Company>Bucaro Design,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Bucaro</dc:creator>
  <cp:lastModifiedBy>Victoria Bayliss</cp:lastModifiedBy>
  <cp:revision>559</cp:revision>
  <cp:lastPrinted>2016-05-05T02:34:36Z</cp:lastPrinted>
  <dcterms:created xsi:type="dcterms:W3CDTF">2015-02-03T02:30:51Z</dcterms:created>
  <dcterms:modified xsi:type="dcterms:W3CDTF">2016-05-31T00:29:49Z</dcterms:modified>
</cp:coreProperties>
</file>