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12" r:id="rId1"/>
  </p:sldMasterIdLst>
  <p:notesMasterIdLst>
    <p:notesMasterId r:id="rId38"/>
  </p:notesMasterIdLst>
  <p:handoutMasterIdLst>
    <p:handoutMasterId r:id="rId39"/>
  </p:handoutMasterIdLst>
  <p:sldIdLst>
    <p:sldId id="370" r:id="rId2"/>
    <p:sldId id="342" r:id="rId3"/>
    <p:sldId id="364" r:id="rId4"/>
    <p:sldId id="368" r:id="rId5"/>
    <p:sldId id="365" r:id="rId6"/>
    <p:sldId id="369" r:id="rId7"/>
    <p:sldId id="339" r:id="rId8"/>
    <p:sldId id="349" r:id="rId9"/>
    <p:sldId id="317" r:id="rId10"/>
    <p:sldId id="345" r:id="rId11"/>
    <p:sldId id="306" r:id="rId12"/>
    <p:sldId id="352" r:id="rId13"/>
    <p:sldId id="356" r:id="rId14"/>
    <p:sldId id="324" r:id="rId15"/>
    <p:sldId id="366" r:id="rId16"/>
    <p:sldId id="286" r:id="rId17"/>
    <p:sldId id="336" r:id="rId18"/>
    <p:sldId id="328" r:id="rId19"/>
    <p:sldId id="329" r:id="rId20"/>
    <p:sldId id="335" r:id="rId21"/>
    <p:sldId id="367" r:id="rId22"/>
    <p:sldId id="327" r:id="rId23"/>
    <p:sldId id="353" r:id="rId24"/>
    <p:sldId id="354" r:id="rId25"/>
    <p:sldId id="319" r:id="rId26"/>
    <p:sldId id="359" r:id="rId27"/>
    <p:sldId id="360" r:id="rId28"/>
    <p:sldId id="343" r:id="rId29"/>
    <p:sldId id="323" r:id="rId30"/>
    <p:sldId id="355" r:id="rId31"/>
    <p:sldId id="333" r:id="rId32"/>
    <p:sldId id="361" r:id="rId33"/>
    <p:sldId id="347" r:id="rId34"/>
    <p:sldId id="348" r:id="rId35"/>
    <p:sldId id="357" r:id="rId36"/>
    <p:sldId id="358" r:id="rId37"/>
  </p:sldIdLst>
  <p:sldSz cx="9144000" cy="6858000" type="screen4x3"/>
  <p:notesSz cx="9926638" cy="6797675"/>
  <p:defaultTextStyle>
    <a:defPPr>
      <a:defRPr lang="en-AU"/>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7"/>
  </p:normalViewPr>
  <p:slideViewPr>
    <p:cSldViewPr>
      <p:cViewPr varScale="1">
        <p:scale>
          <a:sx n="93" d="100"/>
          <a:sy n="93" d="100"/>
        </p:scale>
        <p:origin x="1664" y="208"/>
      </p:cViewPr>
      <p:guideLst>
        <p:guide orient="horz" pos="2160"/>
        <p:guide pos="2880"/>
      </p:guideLst>
    </p:cSldViewPr>
  </p:slideViewPr>
  <p:outlineViewPr>
    <p:cViewPr>
      <p:scale>
        <a:sx n="33" d="100"/>
        <a:sy n="33" d="100"/>
      </p:scale>
      <p:origin x="0" y="22496"/>
    </p:cViewPr>
  </p:outlin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5621338" y="0"/>
            <a:ext cx="4303712" cy="3397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3364CA8-6176-4D2A-8F33-408827D483EB}" type="datetimeFigureOut">
              <a:rPr lang="en-US"/>
              <a:pPr/>
              <a:t>7/17/18</a:t>
            </a:fld>
            <a:endParaRPr lang="en-US"/>
          </a:p>
        </p:txBody>
      </p:sp>
      <p:sp>
        <p:nvSpPr>
          <p:cNvPr id="4" name="Footer Placeholder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5621338" y="6456363"/>
            <a:ext cx="4303712" cy="339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0CCDC53-7494-41D9-86D4-37E5D4420169}" type="slidenum">
              <a:rPr lang="en-US"/>
              <a:pPr/>
              <a:t>‹#›</a:t>
            </a:fld>
            <a:endParaRPr lang="en-US"/>
          </a:p>
        </p:txBody>
      </p:sp>
    </p:spTree>
    <p:extLst>
      <p:ext uri="{BB962C8B-B14F-4D97-AF65-F5344CB8AC3E}">
        <p14:creationId xmlns:p14="http://schemas.microsoft.com/office/powerpoint/2010/main" val="27954329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4302125" cy="33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AU"/>
          </a:p>
        </p:txBody>
      </p:sp>
      <p:sp>
        <p:nvSpPr>
          <p:cNvPr id="38915" name="Rectangle 3"/>
          <p:cNvSpPr>
            <a:spLocks noGrp="1" noChangeArrowheads="1"/>
          </p:cNvSpPr>
          <p:nvPr>
            <p:ph type="dt" idx="1"/>
          </p:nvPr>
        </p:nvSpPr>
        <p:spPr bwMode="auto">
          <a:xfrm>
            <a:off x="5621338" y="0"/>
            <a:ext cx="4303712" cy="33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AU"/>
          </a:p>
        </p:txBody>
      </p:sp>
      <p:sp>
        <p:nvSpPr>
          <p:cNvPr id="15364"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8917" name="Rectangle 5"/>
          <p:cNvSpPr>
            <a:spLocks noGrp="1" noChangeArrowheads="1"/>
          </p:cNvSpPr>
          <p:nvPr>
            <p:ph type="body" sz="quarter" idx="3"/>
          </p:nvPr>
        </p:nvSpPr>
        <p:spPr bwMode="auto">
          <a:xfrm>
            <a:off x="992188" y="3228975"/>
            <a:ext cx="7942262" cy="305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8918" name="Rectangle 6"/>
          <p:cNvSpPr>
            <a:spLocks noGrp="1" noChangeArrowheads="1"/>
          </p:cNvSpPr>
          <p:nvPr>
            <p:ph type="ftr" sz="quarter" idx="4"/>
          </p:nvPr>
        </p:nvSpPr>
        <p:spPr bwMode="auto">
          <a:xfrm>
            <a:off x="0" y="6456363"/>
            <a:ext cx="4302125" cy="33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AU"/>
          </a:p>
        </p:txBody>
      </p:sp>
      <p:sp>
        <p:nvSpPr>
          <p:cNvPr id="38919" name="Rectangle 7"/>
          <p:cNvSpPr>
            <a:spLocks noGrp="1" noChangeArrowheads="1"/>
          </p:cNvSpPr>
          <p:nvPr>
            <p:ph type="sldNum" sz="quarter" idx="5"/>
          </p:nvPr>
        </p:nvSpPr>
        <p:spPr bwMode="auto">
          <a:xfrm>
            <a:off x="5621338" y="6456363"/>
            <a:ext cx="4303712" cy="33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CBC25692-7D62-45F2-ACE2-D8B041966562}" type="slidenum">
              <a:rPr lang="en-AU"/>
              <a:pPr/>
              <a:t>‹#›</a:t>
            </a:fld>
            <a:endParaRPr lang="en-AU"/>
          </a:p>
        </p:txBody>
      </p:sp>
    </p:spTree>
    <p:extLst>
      <p:ext uri="{BB962C8B-B14F-4D97-AF65-F5344CB8AC3E}">
        <p14:creationId xmlns:p14="http://schemas.microsoft.com/office/powerpoint/2010/main" val="14804491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2770" name="Notes Placeholder 2"/>
          <p:cNvSpPr>
            <a:spLocks noGrp="1"/>
          </p:cNvSpPr>
          <p:nvPr>
            <p:ph type="body" idx="1"/>
          </p:nvPr>
        </p:nvSpPr>
        <p:spPr/>
        <p:txBody>
          <a:bodyPr/>
          <a:lstStyle/>
          <a:p>
            <a:endParaRPr lang="en-US">
              <a:latin typeface="Arial" pitchFamily="34" charset="0"/>
              <a:ea typeface="ＭＳ Ｐゴシック" pitchFamily="34" charset="-128"/>
            </a:endParaRPr>
          </a:p>
        </p:txBody>
      </p:sp>
      <p:sp>
        <p:nvSpPr>
          <p:cNvPr id="32771"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2246B1-9965-4557-8A43-C46A36B4E277}" type="slidenum">
              <a:rPr lang="en-AU" sz="1200"/>
              <a:pPr eaLnBrk="1" hangingPunct="1"/>
              <a:t>9</a:t>
            </a:fld>
            <a:endParaRPr lang="en-A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4818" name="Notes Placeholder 2"/>
          <p:cNvSpPr>
            <a:spLocks noGrp="1"/>
          </p:cNvSpPr>
          <p:nvPr>
            <p:ph type="body" idx="1"/>
          </p:nvPr>
        </p:nvSpPr>
        <p:spPr/>
        <p:txBody>
          <a:bodyPr/>
          <a:lstStyle/>
          <a:p>
            <a:endParaRPr lang="en-US">
              <a:latin typeface="Arial" pitchFamily="34" charset="0"/>
              <a:ea typeface="ＭＳ Ｐゴシック" pitchFamily="34" charset="-128"/>
            </a:endParaRPr>
          </a:p>
        </p:txBody>
      </p:sp>
      <p:sp>
        <p:nvSpPr>
          <p:cNvPr id="34819"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6220DEF-CD36-4D46-88D2-940FB7CD7FA8}" type="slidenum">
              <a:rPr lang="en-AU" sz="1200"/>
              <a:pPr eaLnBrk="1" hangingPunct="1"/>
              <a:t>10</a:t>
            </a:fld>
            <a:endParaRPr lang="en-AU"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0722" name="Notes Placeholder 2"/>
          <p:cNvSpPr>
            <a:spLocks noGrp="1"/>
          </p:cNvSpPr>
          <p:nvPr>
            <p:ph type="body" idx="1"/>
          </p:nvPr>
        </p:nvSpPr>
        <p:spPr/>
        <p:txBody>
          <a:bodyPr/>
          <a:lstStyle/>
          <a:p>
            <a:endParaRPr lang="en-US">
              <a:latin typeface="Arial" pitchFamily="34" charset="0"/>
              <a:ea typeface="ＭＳ Ｐゴシック" pitchFamily="34" charset="-128"/>
            </a:endParaRPr>
          </a:p>
        </p:txBody>
      </p:sp>
      <p:sp>
        <p:nvSpPr>
          <p:cNvPr id="30723"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FAD2282-C10C-4450-9F62-42B661E98ACA}" type="slidenum">
              <a:rPr lang="en-AU" sz="1200"/>
              <a:pPr eaLnBrk="1" hangingPunct="1"/>
              <a:t>11</a:t>
            </a:fld>
            <a:endParaRPr lang="en-AU"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Rectangle 8"/>
          <p:cNvSpPr/>
          <p:nvPr/>
        </p:nvSpPr>
        <p:spPr>
          <a:xfrm>
            <a:off x="-15908" y="-99392"/>
            <a:ext cx="9340436" cy="6957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458" y="188641"/>
            <a:ext cx="5444932" cy="124447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847"/>
          <a:stretch/>
        </p:blipFill>
        <p:spPr>
          <a:xfrm>
            <a:off x="-15908" y="1395261"/>
            <a:ext cx="9169433" cy="5490123"/>
          </a:xfrm>
          <a:prstGeom prst="rect">
            <a:avLst/>
          </a:prstGeom>
        </p:spPr>
      </p:pic>
      <p:sp>
        <p:nvSpPr>
          <p:cNvPr id="10" name="Rectangle 9"/>
          <p:cNvSpPr/>
          <p:nvPr/>
        </p:nvSpPr>
        <p:spPr>
          <a:xfrm>
            <a:off x="253430" y="6360075"/>
            <a:ext cx="8640960" cy="504056"/>
          </a:xfrm>
          <a:prstGeom prst="rect">
            <a:avLst/>
          </a:prstGeom>
          <a:solidFill>
            <a:srgbClr val="005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6801569" y="5525221"/>
            <a:ext cx="2351956" cy="720080"/>
          </a:xfrm>
          <a:prstGeom prst="rect">
            <a:avLst/>
          </a:prstGeom>
          <a:solidFill>
            <a:srgbClr val="005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6266191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a:defRPr/>
            </a:pPr>
            <a:endParaRPr lang="en-AU"/>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a:defRPr/>
            </a:pPr>
            <a:endParaRPr lang="en-AU"/>
          </a:p>
        </p:txBody>
      </p:sp>
      <p:sp>
        <p:nvSpPr>
          <p:cNvPr id="6" name="Slide Number Placeholder 5"/>
          <p:cNvSpPr>
            <a:spLocks noGrp="1"/>
          </p:cNvSpPr>
          <p:nvPr>
            <p:ph type="sldNum" sz="quarter" idx="12"/>
          </p:nvPr>
        </p:nvSpPr>
        <p:spPr/>
        <p:txBody>
          <a:bodyPr/>
          <a:lstStyle/>
          <a:p>
            <a:fld id="{BA99D865-84B9-4036-A8CD-42DD2E349BC9}" type="slidenum">
              <a:rPr lang="en-AU" smtClean="0"/>
              <a:pPr/>
              <a:t>‹#›</a:t>
            </a:fld>
            <a:endParaRPr lang="en-AU"/>
          </a:p>
        </p:txBody>
      </p:sp>
    </p:spTree>
    <p:extLst>
      <p:ext uri="{BB962C8B-B14F-4D97-AF65-F5344CB8AC3E}">
        <p14:creationId xmlns:p14="http://schemas.microsoft.com/office/powerpoint/2010/main" val="343447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a:defRPr/>
            </a:pPr>
            <a:endParaRPr lang="en-AU"/>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a:defRPr/>
            </a:pPr>
            <a:endParaRPr lang="en-AU"/>
          </a:p>
        </p:txBody>
      </p:sp>
      <p:sp>
        <p:nvSpPr>
          <p:cNvPr id="6" name="Slide Number Placeholder 5"/>
          <p:cNvSpPr>
            <a:spLocks noGrp="1"/>
          </p:cNvSpPr>
          <p:nvPr>
            <p:ph type="sldNum" sz="quarter" idx="12"/>
          </p:nvPr>
        </p:nvSpPr>
        <p:spPr/>
        <p:txBody>
          <a:bodyPr/>
          <a:lstStyle/>
          <a:p>
            <a:fld id="{D01F6B09-5225-441D-BA32-6DADCDB1471F}" type="slidenum">
              <a:rPr lang="en-AU" smtClean="0"/>
              <a:pPr/>
              <a:t>‹#›</a:t>
            </a:fld>
            <a:endParaRPr lang="en-AU"/>
          </a:p>
        </p:txBody>
      </p:sp>
    </p:spTree>
    <p:extLst>
      <p:ext uri="{BB962C8B-B14F-4D97-AF65-F5344CB8AC3E}">
        <p14:creationId xmlns:p14="http://schemas.microsoft.com/office/powerpoint/2010/main" val="369573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atin typeface="Cambria" pitchFamily="18" charset="0"/>
              </a:defRPr>
            </a:lvl1pPr>
          </a:lstStyle>
          <a:p>
            <a:r>
              <a:rPr lang="en-US"/>
              <a:t>Click to edit Master title style</a:t>
            </a:r>
            <a:endParaRPr lang="en-AU" dirty="0"/>
          </a:p>
        </p:txBody>
      </p:sp>
      <p:sp>
        <p:nvSpPr>
          <p:cNvPr id="3" name="Subtitle 2"/>
          <p:cNvSpPr>
            <a:spLocks noGrp="1"/>
          </p:cNvSpPr>
          <p:nvPr>
            <p:ph type="subTitle" idx="1" hasCustomPrompt="1"/>
          </p:nvPr>
        </p:nvSpPr>
        <p:spPr>
          <a:xfrm>
            <a:off x="1371600" y="3886200"/>
            <a:ext cx="6400800" cy="910952"/>
          </a:xfrm>
        </p:spPr>
        <p:txBody>
          <a:bodyPr>
            <a:normAutofit/>
          </a:bodyPr>
          <a:lstStyle>
            <a:lvl1pPr marL="0" indent="0" algn="ctr">
              <a:buNone/>
              <a:defRPr sz="2400" b="1" baseline="0">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Supporting the Australian Mining Industry in Africa</a:t>
            </a:r>
            <a:endParaRPr lang="en-AU"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AU"/>
          </a:p>
        </p:txBody>
      </p:sp>
      <p:sp>
        <p:nvSpPr>
          <p:cNvPr id="6" name="Slide Number Placeholder 5"/>
          <p:cNvSpPr>
            <a:spLocks noGrp="1"/>
          </p:cNvSpPr>
          <p:nvPr>
            <p:ph type="sldNum" sz="quarter" idx="12"/>
          </p:nvPr>
        </p:nvSpPr>
        <p:spPr/>
        <p:txBody>
          <a:bodyPr/>
          <a:lstStyle/>
          <a:p>
            <a:fld id="{29543E0E-43B1-4629-AD97-65919731BFA5}" type="slidenum">
              <a:rPr lang="en-AU" smtClean="0"/>
              <a:pPr/>
              <a:t>‹#›</a:t>
            </a:fld>
            <a:endParaRPr lang="en-AU"/>
          </a:p>
        </p:txBody>
      </p:sp>
    </p:spTree>
    <p:extLst>
      <p:ext uri="{BB962C8B-B14F-4D97-AF65-F5344CB8AC3E}">
        <p14:creationId xmlns:p14="http://schemas.microsoft.com/office/powerpoint/2010/main" val="266266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005FAE"/>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p:cNvSpPr>
            <a:spLocks noGrp="1"/>
          </p:cNvSpPr>
          <p:nvPr>
            <p:ph type="sldNum" sz="quarter" idx="12"/>
          </p:nvPr>
        </p:nvSpPr>
        <p:spPr/>
        <p:txBody>
          <a:bodyPr/>
          <a:lstStyle/>
          <a:p>
            <a:fld id="{4E403924-1FDB-4533-96CD-A2BF52E1AB63}" type="slidenum">
              <a:rPr lang="en-AU" smtClean="0"/>
              <a:pPr/>
              <a:t>‹#›</a:t>
            </a:fld>
            <a:endParaRPr lang="en-AU"/>
          </a:p>
        </p:txBody>
      </p:sp>
    </p:spTree>
    <p:extLst>
      <p:ext uri="{BB962C8B-B14F-4D97-AF65-F5344CB8AC3E}">
        <p14:creationId xmlns:p14="http://schemas.microsoft.com/office/powerpoint/2010/main" val="396834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rmAutofit/>
          </a:bodyPr>
          <a:lstStyle>
            <a:lvl1pPr algn="l">
              <a:defRPr sz="3200" b="1" cap="all"/>
            </a:lvl1pPr>
          </a:lstStyle>
          <a:p>
            <a:r>
              <a:rPr lang="en-US"/>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a:defRPr/>
            </a:pPr>
            <a:endParaRPr lang="en-AU"/>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a:defRPr/>
            </a:pPr>
            <a:endParaRPr lang="en-AU"/>
          </a:p>
        </p:txBody>
      </p:sp>
      <p:sp>
        <p:nvSpPr>
          <p:cNvPr id="6" name="Slide Number Placeholder 5"/>
          <p:cNvSpPr>
            <a:spLocks noGrp="1"/>
          </p:cNvSpPr>
          <p:nvPr>
            <p:ph type="sldNum" sz="quarter" idx="12"/>
          </p:nvPr>
        </p:nvSpPr>
        <p:spPr/>
        <p:txBody>
          <a:bodyPr/>
          <a:lstStyle/>
          <a:p>
            <a:fld id="{00BBF979-78E6-41D0-AD07-298009C9E81C}" type="slidenum">
              <a:rPr lang="en-AU" smtClean="0"/>
              <a:pPr/>
              <a:t>‹#›</a:t>
            </a:fld>
            <a:endParaRPr lang="en-AU"/>
          </a:p>
        </p:txBody>
      </p:sp>
    </p:spTree>
    <p:extLst>
      <p:ext uri="{BB962C8B-B14F-4D97-AF65-F5344CB8AC3E}">
        <p14:creationId xmlns:p14="http://schemas.microsoft.com/office/powerpoint/2010/main" val="151909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endParaRPr lang="en-AU" dirty="0"/>
          </a:p>
        </p:txBody>
      </p:sp>
      <p:sp>
        <p:nvSpPr>
          <p:cNvPr id="3" name="Content Placeholder 2"/>
          <p:cNvSpPr>
            <a:spLocks noGrp="1"/>
          </p:cNvSpPr>
          <p:nvPr>
            <p:ph sz="half" idx="1"/>
          </p:nvPr>
        </p:nvSpPr>
        <p:spPr>
          <a:xfrm>
            <a:off x="457200" y="1600201"/>
            <a:ext cx="4038600"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8200" y="1600201"/>
            <a:ext cx="4038600"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a:defRPr/>
            </a:pPr>
            <a:endParaRPr lang="en-AU"/>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a:defRPr/>
            </a:pPr>
            <a:endParaRPr lang="en-AU"/>
          </a:p>
        </p:txBody>
      </p:sp>
      <p:sp>
        <p:nvSpPr>
          <p:cNvPr id="7" name="Slide Number Placeholder 6"/>
          <p:cNvSpPr>
            <a:spLocks noGrp="1"/>
          </p:cNvSpPr>
          <p:nvPr>
            <p:ph type="sldNum" sz="quarter" idx="12"/>
          </p:nvPr>
        </p:nvSpPr>
        <p:spPr/>
        <p:txBody>
          <a:bodyPr/>
          <a:lstStyle/>
          <a:p>
            <a:fld id="{326ACDF3-40E9-469C-990B-8EB4A37CA4FD}" type="slidenum">
              <a:rPr lang="en-AU" smtClean="0"/>
              <a:pPr/>
              <a:t>‹#›</a:t>
            </a:fld>
            <a:endParaRPr lang="en-AU"/>
          </a:p>
        </p:txBody>
      </p:sp>
    </p:spTree>
    <p:extLst>
      <p:ext uri="{BB962C8B-B14F-4D97-AF65-F5344CB8AC3E}">
        <p14:creationId xmlns:p14="http://schemas.microsoft.com/office/powerpoint/2010/main" val="288474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a:defRPr/>
            </a:pPr>
            <a:endParaRPr lang="en-AU"/>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pPr>
              <a:defRPr/>
            </a:pPr>
            <a:endParaRPr lang="en-AU"/>
          </a:p>
        </p:txBody>
      </p:sp>
      <p:sp>
        <p:nvSpPr>
          <p:cNvPr id="9" name="Slide Number Placeholder 8"/>
          <p:cNvSpPr>
            <a:spLocks noGrp="1"/>
          </p:cNvSpPr>
          <p:nvPr>
            <p:ph type="sldNum" sz="quarter" idx="12"/>
          </p:nvPr>
        </p:nvSpPr>
        <p:spPr/>
        <p:txBody>
          <a:bodyPr/>
          <a:lstStyle/>
          <a:p>
            <a:fld id="{C297CB67-9BEF-45A1-90CD-0E0247336E8A}" type="slidenum">
              <a:rPr lang="en-AU" smtClean="0"/>
              <a:pPr/>
              <a:t>‹#›</a:t>
            </a:fld>
            <a:endParaRPr lang="en-AU"/>
          </a:p>
        </p:txBody>
      </p:sp>
    </p:spTree>
    <p:extLst>
      <p:ext uri="{BB962C8B-B14F-4D97-AF65-F5344CB8AC3E}">
        <p14:creationId xmlns:p14="http://schemas.microsoft.com/office/powerpoint/2010/main" val="289511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a:defRPr/>
            </a:pPr>
            <a:endParaRPr lang="en-AU"/>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a:defRPr/>
            </a:pPr>
            <a:endParaRPr lang="en-AU"/>
          </a:p>
        </p:txBody>
      </p:sp>
      <p:sp>
        <p:nvSpPr>
          <p:cNvPr id="5" name="Slide Number Placeholder 4"/>
          <p:cNvSpPr>
            <a:spLocks noGrp="1"/>
          </p:cNvSpPr>
          <p:nvPr>
            <p:ph type="sldNum" sz="quarter" idx="12"/>
          </p:nvPr>
        </p:nvSpPr>
        <p:spPr/>
        <p:txBody>
          <a:bodyPr/>
          <a:lstStyle/>
          <a:p>
            <a:fld id="{07DB124F-EBBC-4EFB-B614-4B01409F99FA}" type="slidenum">
              <a:rPr lang="en-AU" smtClean="0"/>
              <a:pPr/>
              <a:t>‹#›</a:t>
            </a:fld>
            <a:endParaRPr lang="en-AU"/>
          </a:p>
        </p:txBody>
      </p:sp>
    </p:spTree>
    <p:extLst>
      <p:ext uri="{BB962C8B-B14F-4D97-AF65-F5344CB8AC3E}">
        <p14:creationId xmlns:p14="http://schemas.microsoft.com/office/powerpoint/2010/main" val="18793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a:defRPr/>
            </a:pPr>
            <a:endParaRPr lang="en-AU"/>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pPr>
              <a:defRPr/>
            </a:pPr>
            <a:endParaRPr lang="en-AU"/>
          </a:p>
        </p:txBody>
      </p:sp>
      <p:sp>
        <p:nvSpPr>
          <p:cNvPr id="4" name="Slide Number Placeholder 3"/>
          <p:cNvSpPr>
            <a:spLocks noGrp="1"/>
          </p:cNvSpPr>
          <p:nvPr>
            <p:ph type="sldNum" sz="quarter" idx="12"/>
          </p:nvPr>
        </p:nvSpPr>
        <p:spPr/>
        <p:txBody>
          <a:bodyPr/>
          <a:lstStyle/>
          <a:p>
            <a:fld id="{13E68E12-FE99-469A-B581-D8A1C63473DA}" type="slidenum">
              <a:rPr lang="en-AU" smtClean="0"/>
              <a:pPr/>
              <a:t>‹#›</a:t>
            </a:fld>
            <a:endParaRPr lang="en-AU"/>
          </a:p>
        </p:txBody>
      </p:sp>
    </p:spTree>
    <p:extLst>
      <p:ext uri="{BB962C8B-B14F-4D97-AF65-F5344CB8AC3E}">
        <p14:creationId xmlns:p14="http://schemas.microsoft.com/office/powerpoint/2010/main" val="393109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3575050" y="273052"/>
            <a:ext cx="5111750" cy="5853113"/>
          </a:xfrm>
        </p:spPr>
        <p:txBody>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a:defRPr/>
            </a:pPr>
            <a:endParaRPr lang="en-AU"/>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a:defRPr/>
            </a:pPr>
            <a:endParaRPr lang="en-AU"/>
          </a:p>
        </p:txBody>
      </p:sp>
      <p:sp>
        <p:nvSpPr>
          <p:cNvPr id="7" name="Slide Number Placeholder 6"/>
          <p:cNvSpPr>
            <a:spLocks noGrp="1"/>
          </p:cNvSpPr>
          <p:nvPr>
            <p:ph type="sldNum" sz="quarter" idx="12"/>
          </p:nvPr>
        </p:nvSpPr>
        <p:spPr/>
        <p:txBody>
          <a:bodyPr/>
          <a:lstStyle/>
          <a:p>
            <a:fld id="{F2CB89E4-D74E-468C-923D-1889F123CE24}" type="slidenum">
              <a:rPr lang="en-AU" smtClean="0"/>
              <a:pPr/>
              <a:t>‹#›</a:t>
            </a:fld>
            <a:endParaRPr lang="en-AU"/>
          </a:p>
        </p:txBody>
      </p:sp>
    </p:spTree>
    <p:extLst>
      <p:ext uri="{BB962C8B-B14F-4D97-AF65-F5344CB8AC3E}">
        <p14:creationId xmlns:p14="http://schemas.microsoft.com/office/powerpoint/2010/main" val="375184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a:defRPr/>
            </a:pPr>
            <a:endParaRPr lang="en-AU"/>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a:defRPr/>
            </a:pPr>
            <a:endParaRPr lang="en-AU"/>
          </a:p>
        </p:txBody>
      </p:sp>
      <p:sp>
        <p:nvSpPr>
          <p:cNvPr id="7" name="Slide Number Placeholder 6"/>
          <p:cNvSpPr>
            <a:spLocks noGrp="1"/>
          </p:cNvSpPr>
          <p:nvPr>
            <p:ph type="sldNum" sz="quarter" idx="12"/>
          </p:nvPr>
        </p:nvSpPr>
        <p:spPr/>
        <p:txBody>
          <a:bodyPr/>
          <a:lstStyle/>
          <a:p>
            <a:fld id="{C3B8417F-5C65-4231-B7B3-6E97A82824CC}" type="slidenum">
              <a:rPr lang="en-AU" smtClean="0"/>
              <a:pPr/>
              <a:t>‹#›</a:t>
            </a:fld>
            <a:endParaRPr lang="en-AU"/>
          </a:p>
        </p:txBody>
      </p:sp>
    </p:spTree>
    <p:extLst>
      <p:ext uri="{BB962C8B-B14F-4D97-AF65-F5344CB8AC3E}">
        <p14:creationId xmlns:p14="http://schemas.microsoft.com/office/powerpoint/2010/main" val="323288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b="9093"/>
          <a:stretch/>
        </p:blipFill>
        <p:spPr>
          <a:xfrm>
            <a:off x="1331640" y="5510709"/>
            <a:ext cx="7885192" cy="1374676"/>
          </a:xfrm>
          <a:prstGeom prst="rect">
            <a:avLst/>
          </a:prstGeom>
        </p:spPr>
      </p:pic>
      <p:sp>
        <p:nvSpPr>
          <p:cNvPr id="2" name="Title Placeholder 1"/>
          <p:cNvSpPr>
            <a:spLocks noGrp="1"/>
          </p:cNvSpPr>
          <p:nvPr>
            <p:ph type="title"/>
          </p:nvPr>
        </p:nvSpPr>
        <p:spPr>
          <a:xfrm>
            <a:off x="457200" y="1191890"/>
            <a:ext cx="8219256" cy="72494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1" y="2063080"/>
            <a:ext cx="823912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bg1"/>
                </a:solidFill>
              </a:defRPr>
            </a:lvl1pPr>
          </a:lstStyle>
          <a:p>
            <a:fld id="{73C81905-D47D-4234-8728-18EB048FEF63}" type="slidenum">
              <a:rPr lang="en-AU" smtClean="0"/>
              <a:pPr/>
              <a:t>‹#›</a:t>
            </a:fld>
            <a:endParaRPr lang="en-AU"/>
          </a:p>
        </p:txBody>
      </p:sp>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37" y="-27384"/>
            <a:ext cx="6995174" cy="1213107"/>
          </a:xfrm>
          <a:prstGeom prst="rect">
            <a:avLst/>
          </a:prstGeom>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04248" y="141162"/>
            <a:ext cx="2192008" cy="500998"/>
          </a:xfrm>
          <a:prstGeom prst="rect">
            <a:avLst/>
          </a:prstGeom>
        </p:spPr>
      </p:pic>
    </p:spTree>
    <p:extLst>
      <p:ext uri="{BB962C8B-B14F-4D97-AF65-F5344CB8AC3E}">
        <p14:creationId xmlns:p14="http://schemas.microsoft.com/office/powerpoint/2010/main" val="2183912558"/>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 id="2147484824" r:id="rId12"/>
  </p:sldLayoutIdLst>
  <p:hf hdr="0" ftr="0" dt="0"/>
  <p:txStyles>
    <p:titleStyle>
      <a:lvl1pPr algn="ctr" defTabSz="914400" rtl="0" eaLnBrk="1" latinLnBrk="0" hangingPunct="1">
        <a:spcBef>
          <a:spcPct val="0"/>
        </a:spcBef>
        <a:buNone/>
        <a:defRPr sz="3200" b="1" kern="1200">
          <a:solidFill>
            <a:srgbClr val="005FAE"/>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http:/www.sec.gov/spotlight/fcpa/fcpa-resource-guide.pdf" TargetMode="External"/><Relationship Id="rId2" Type="http://schemas.openxmlformats.org/officeDocument/2006/relationships/hyperlink" Target="http://www.publications.gc.ca/collections/Collection/J2-161-1999E.pdf"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08" y="-99392"/>
            <a:ext cx="9169433" cy="6957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458" y="188641"/>
            <a:ext cx="5444932" cy="124447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847"/>
          <a:stretch/>
        </p:blipFill>
        <p:spPr>
          <a:xfrm>
            <a:off x="-15909" y="764704"/>
            <a:ext cx="9169433" cy="5490123"/>
          </a:xfrm>
          <a:prstGeom prst="rect">
            <a:avLst/>
          </a:prstGeom>
        </p:spPr>
      </p:pic>
      <p:sp>
        <p:nvSpPr>
          <p:cNvPr id="8" name="Rectangle 7"/>
          <p:cNvSpPr/>
          <p:nvPr/>
        </p:nvSpPr>
        <p:spPr>
          <a:xfrm>
            <a:off x="-15909" y="5733256"/>
            <a:ext cx="9169433" cy="1224136"/>
          </a:xfrm>
          <a:prstGeom prst="rect">
            <a:avLst/>
          </a:prstGeom>
          <a:solidFill>
            <a:srgbClr val="005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6612532" y="5056938"/>
            <a:ext cx="2351956" cy="834854"/>
          </a:xfrm>
          <a:prstGeom prst="rect">
            <a:avLst/>
          </a:prstGeom>
          <a:solidFill>
            <a:srgbClr val="005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3563888" y="5235441"/>
            <a:ext cx="5472608" cy="777136"/>
          </a:xfrm>
          <a:prstGeom prst="rect">
            <a:avLst/>
          </a:prstGeom>
        </p:spPr>
        <p:txBody>
          <a:bodyPr wrap="square">
            <a:spAutoFit/>
          </a:bodyPr>
          <a:lstStyle/>
          <a:p>
            <a:pPr algn="ctr" eaLnBrk="1" hangingPunct="1">
              <a:spcAft>
                <a:spcPts val="300"/>
              </a:spcAft>
            </a:pPr>
            <a:r>
              <a:rPr lang="en-US" sz="2800" b="1" dirty="0">
                <a:solidFill>
                  <a:schemeClr val="bg1"/>
                </a:solidFill>
                <a:latin typeface="Cambria" pitchFamily="18" charset="0"/>
              </a:rPr>
              <a:t>ANTI-BRIBERY &amp; CORRUPTION</a:t>
            </a:r>
          </a:p>
          <a:p>
            <a:pPr algn="ctr" eaLnBrk="1" hangingPunct="1"/>
            <a:r>
              <a:rPr lang="en-US" sz="1400" b="1" dirty="0">
                <a:solidFill>
                  <a:schemeClr val="bg1"/>
                </a:solidFill>
                <a:latin typeface="Cambria" pitchFamily="18" charset="0"/>
              </a:rPr>
              <a:t>27 January 2015</a:t>
            </a:r>
          </a:p>
        </p:txBody>
      </p:sp>
      <p:sp>
        <p:nvSpPr>
          <p:cNvPr id="11" name="Rectangle 10"/>
          <p:cNvSpPr/>
          <p:nvPr/>
        </p:nvSpPr>
        <p:spPr>
          <a:xfrm>
            <a:off x="0" y="5997188"/>
            <a:ext cx="3449458" cy="600164"/>
          </a:xfrm>
          <a:prstGeom prst="rect">
            <a:avLst/>
          </a:prstGeom>
        </p:spPr>
        <p:txBody>
          <a:bodyPr wrap="square">
            <a:spAutoFit/>
          </a:bodyPr>
          <a:lstStyle/>
          <a:p>
            <a:pPr eaLnBrk="1" hangingPunct="1"/>
            <a:r>
              <a:rPr lang="en-US" sz="1100" dirty="0">
                <a:solidFill>
                  <a:schemeClr val="bg1"/>
                </a:solidFill>
                <a:latin typeface="+mn-lt"/>
              </a:rPr>
              <a:t>Disclaimer: This presentation is for the purposes of creating awareness only and should not be relied upon as professional or legal advice.</a:t>
            </a:r>
          </a:p>
        </p:txBody>
      </p:sp>
    </p:spTree>
    <p:extLst>
      <p:ext uri="{BB962C8B-B14F-4D97-AF65-F5344CB8AC3E}">
        <p14:creationId xmlns:p14="http://schemas.microsoft.com/office/powerpoint/2010/main" val="106567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10</a:t>
            </a:fld>
            <a:endParaRPr lang="en-AU" sz="1400" dirty="0">
              <a:solidFill>
                <a:schemeClr val="bg1"/>
              </a:solidFill>
            </a:endParaRPr>
          </a:p>
        </p:txBody>
      </p:sp>
      <p:sp>
        <p:nvSpPr>
          <p:cNvPr id="8194" name="Rectangle 2"/>
          <p:cNvSpPr>
            <a:spLocks noGrp="1" noChangeArrowheads="1"/>
          </p:cNvSpPr>
          <p:nvPr>
            <p:ph type="ctrTitle" idx="4294967295"/>
          </p:nvPr>
        </p:nvSpPr>
        <p:spPr>
          <a:xfrm>
            <a:off x="0" y="692497"/>
            <a:ext cx="9144000" cy="576263"/>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HISTORICAL CONTEXT - 2</a:t>
            </a:r>
            <a:endParaRPr lang="en-US" sz="2800" dirty="0"/>
          </a:p>
        </p:txBody>
      </p:sp>
      <p:sp>
        <p:nvSpPr>
          <p:cNvPr id="56323" name="Rectangle 3"/>
          <p:cNvSpPr>
            <a:spLocks noGrp="1" noChangeArrowheads="1"/>
          </p:cNvSpPr>
          <p:nvPr>
            <p:ph type="subTitle" idx="4294967295"/>
          </p:nvPr>
        </p:nvSpPr>
        <p:spPr>
          <a:xfrm>
            <a:off x="179512" y="1268884"/>
            <a:ext cx="8351838" cy="4824412"/>
          </a:xfrm>
          <a:extLst>
            <a:ext uri="{FAA26D3D-D897-4be2-8F04-BA451C77F1D7}">
              <ma14:placeholderFlag xmlns:ma14="http://schemas.microsoft.com/office/mac/drawingml/2011/main" xmlns="" val="1"/>
            </a:ext>
          </a:extLst>
        </p:spPr>
        <p:txBody>
          <a:bodyPr>
            <a:noAutofit/>
          </a:bodyPr>
          <a:lstStyle/>
          <a:p>
            <a:pPr marL="0" indent="0" eaLnBrk="1" hangingPunct="1">
              <a:spcBef>
                <a:spcPts val="500"/>
              </a:spcBef>
              <a:spcAft>
                <a:spcPts val="500"/>
              </a:spcAft>
              <a:buNone/>
              <a:defRPr/>
            </a:pPr>
            <a:r>
              <a:rPr lang="en-AU" sz="1800" b="1" dirty="0"/>
              <a:t>2010	Tightening of Aust. bribery defences and increase in penalties</a:t>
            </a:r>
          </a:p>
          <a:p>
            <a:pPr marL="0" indent="0" eaLnBrk="1" hangingPunct="1">
              <a:spcBef>
                <a:spcPts val="500"/>
              </a:spcBef>
              <a:spcAft>
                <a:spcPts val="500"/>
              </a:spcAft>
              <a:buNone/>
              <a:defRPr/>
            </a:pPr>
            <a:r>
              <a:rPr lang="en-AU" sz="1800" b="1" dirty="0"/>
              <a:t>2011	UK Bribery Act prohibits Facilitation Payments</a:t>
            </a:r>
          </a:p>
          <a:p>
            <a:pPr marL="0" indent="0" eaLnBrk="1" hangingPunct="1">
              <a:spcBef>
                <a:spcPts val="500"/>
              </a:spcBef>
              <a:spcAft>
                <a:spcPts val="500"/>
              </a:spcAft>
              <a:buNone/>
              <a:defRPr/>
            </a:pPr>
            <a:r>
              <a:rPr lang="en-AU" sz="1800" b="1" dirty="0"/>
              <a:t>2011	UN and OECD criticism of Australia and Japan re ineffective enforcement </a:t>
            </a:r>
          </a:p>
          <a:p>
            <a:pPr marL="0" indent="0" eaLnBrk="1" hangingPunct="1">
              <a:spcBef>
                <a:spcPts val="500"/>
              </a:spcBef>
              <a:spcAft>
                <a:spcPts val="500"/>
              </a:spcAft>
              <a:buNone/>
              <a:defRPr/>
            </a:pPr>
            <a:r>
              <a:rPr lang="en-AU" sz="1800" b="1" dirty="0"/>
              <a:t>2011	Public Comment Call: Assessing the “facilitation payments</a:t>
            </a:r>
            <a:r>
              <a:rPr lang="en-AU" altLang="en-US" sz="1800" b="1" dirty="0"/>
              <a:t> </a:t>
            </a:r>
            <a:r>
              <a:rPr lang="en-AU" sz="1800" b="1" dirty="0"/>
              <a:t>defence” to 	the Foreign Bribery offence and other measures </a:t>
            </a:r>
          </a:p>
          <a:p>
            <a:pPr marL="895350" indent="-895350">
              <a:spcBef>
                <a:spcPts val="500"/>
              </a:spcBef>
              <a:spcAft>
                <a:spcPts val="500"/>
              </a:spcAft>
              <a:buAutoNum type="arabicPlain" startAt="2011"/>
              <a:defRPr/>
            </a:pPr>
            <a:r>
              <a:rPr lang="en-AU" sz="1800" b="1" dirty="0"/>
              <a:t>AAMIG Submission to Federal Attorney-General regarding facilitation payments defence and other measures</a:t>
            </a:r>
          </a:p>
          <a:p>
            <a:pPr marL="0" indent="0">
              <a:spcBef>
                <a:spcPts val="500"/>
              </a:spcBef>
              <a:spcAft>
                <a:spcPts val="500"/>
              </a:spcAft>
              <a:buNone/>
              <a:defRPr/>
            </a:pPr>
            <a:r>
              <a:rPr lang="en-AU" sz="1800" b="1" dirty="0"/>
              <a:t>2012	OECD Phase 3 Report (Oct 2012) on Australia critical of AFP &amp; ASIC 	enforcement measures and coordination efforts</a:t>
            </a:r>
          </a:p>
          <a:p>
            <a:pPr marL="0" indent="0">
              <a:spcBef>
                <a:spcPts val="500"/>
              </a:spcBef>
              <a:spcAft>
                <a:spcPts val="500"/>
              </a:spcAft>
              <a:buNone/>
              <a:defRPr/>
            </a:pPr>
            <a:r>
              <a:rPr lang="en-AU" sz="1800" b="1" dirty="0"/>
              <a:t>2012	AFP establishes a Foreign Bribery Panel to advise AFP investigation teams 	&amp; strengthen enforcement efforts</a:t>
            </a:r>
          </a:p>
          <a:p>
            <a:pPr marL="0" indent="0">
              <a:spcBef>
                <a:spcPts val="500"/>
              </a:spcBef>
              <a:spcAft>
                <a:spcPts val="500"/>
              </a:spcAft>
              <a:buNone/>
              <a:defRPr/>
            </a:pPr>
            <a:r>
              <a:rPr lang="en-AU" sz="1800" b="1" dirty="0"/>
              <a:t>2012	Further tightening of Australian Bribery penalties (Dec 2012)</a:t>
            </a:r>
          </a:p>
          <a:p>
            <a:pPr marL="0" indent="0">
              <a:spcBef>
                <a:spcPts val="500"/>
              </a:spcBef>
              <a:spcAft>
                <a:spcPts val="500"/>
              </a:spcAft>
              <a:buNone/>
              <a:defRPr/>
            </a:pPr>
            <a:r>
              <a:rPr lang="en-AU" sz="1800" b="1" dirty="0"/>
              <a:t>2013	Canada “books &amp; records” &amp; removal of “facilitation payments defence”</a:t>
            </a:r>
          </a:p>
          <a:p>
            <a:pPr marL="0" indent="0">
              <a:spcBef>
                <a:spcPts val="500"/>
              </a:spcBef>
              <a:spcAft>
                <a:spcPts val="500"/>
              </a:spcAft>
              <a:buNone/>
              <a:defRPr/>
            </a:pPr>
            <a:endParaRPr lang="en-AU" sz="1800" b="1"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63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11</a:t>
            </a:fld>
            <a:endParaRPr lang="en-AU" sz="1400" dirty="0">
              <a:solidFill>
                <a:schemeClr val="bg1"/>
              </a:solidFill>
            </a:endParaRPr>
          </a:p>
        </p:txBody>
      </p:sp>
      <p:sp>
        <p:nvSpPr>
          <p:cNvPr id="8194" name="Rectangle 2"/>
          <p:cNvSpPr>
            <a:spLocks noGrp="1" noChangeArrowheads="1"/>
          </p:cNvSpPr>
          <p:nvPr>
            <p:ph type="ctrTitle" idx="4294967295"/>
          </p:nvPr>
        </p:nvSpPr>
        <p:spPr>
          <a:xfrm>
            <a:off x="0" y="836513"/>
            <a:ext cx="9144000" cy="576263"/>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OBJECTIVES OF AAMEG ABC WORKSHOPS</a:t>
            </a:r>
            <a:endParaRPr lang="en-US" sz="2800" dirty="0"/>
          </a:p>
        </p:txBody>
      </p:sp>
      <p:sp>
        <p:nvSpPr>
          <p:cNvPr id="56323" name="Rectangle 3"/>
          <p:cNvSpPr>
            <a:spLocks noGrp="1" noChangeArrowheads="1"/>
          </p:cNvSpPr>
          <p:nvPr>
            <p:ph type="subTitle" idx="4294967295"/>
          </p:nvPr>
        </p:nvSpPr>
        <p:spPr>
          <a:xfrm>
            <a:off x="324619" y="1477070"/>
            <a:ext cx="8351837" cy="3320082"/>
          </a:xfrm>
          <a:extLst>
            <a:ext uri="{FAA26D3D-D897-4be2-8F04-BA451C77F1D7}">
              <ma14:placeholderFlag xmlns:ma14="http://schemas.microsoft.com/office/mac/drawingml/2011/main" xmlns="" val="1"/>
            </a:ext>
          </a:extLst>
        </p:spPr>
        <p:txBody>
          <a:bodyPr>
            <a:normAutofit lnSpcReduction="10000"/>
          </a:bodyPr>
          <a:lstStyle/>
          <a:p>
            <a:pPr marL="0" indent="0" algn="just" eaLnBrk="1" hangingPunct="1">
              <a:spcAft>
                <a:spcPts val="300"/>
              </a:spcAft>
              <a:buNone/>
              <a:defRPr/>
            </a:pPr>
            <a:r>
              <a:rPr lang="en-AU" sz="1800" b="1" dirty="0"/>
              <a:t>Position AAMEG Members so that they are able to comply with key provisions of relevant Anti-Bribery and Corruption legislation by:</a:t>
            </a:r>
          </a:p>
          <a:p>
            <a:pPr marL="809625" lvl="1" indent="-180975" algn="just">
              <a:spcAft>
                <a:spcPts val="300"/>
              </a:spcAft>
              <a:buFont typeface="Arial"/>
              <a:buChar char="•"/>
              <a:defRPr/>
            </a:pPr>
            <a:r>
              <a:rPr lang="en-AU" dirty="0"/>
              <a:t>Developing an appropriate </a:t>
            </a:r>
            <a:r>
              <a:rPr lang="en-AU" b="1" dirty="0"/>
              <a:t>Corporate Culture</a:t>
            </a:r>
            <a:r>
              <a:rPr lang="en-AU" dirty="0"/>
              <a:t> through policy development and training, including adaptive learning.</a:t>
            </a:r>
          </a:p>
          <a:p>
            <a:pPr marL="809625" lvl="1" indent="-180975" algn="just">
              <a:spcAft>
                <a:spcPts val="300"/>
              </a:spcAft>
              <a:buFont typeface="Arial"/>
              <a:buChar char="•"/>
              <a:defRPr/>
            </a:pPr>
            <a:r>
              <a:rPr lang="en-AU" dirty="0"/>
              <a:t>Establishing appropriate and credible</a:t>
            </a:r>
            <a:r>
              <a:rPr lang="en-AU" b="1" dirty="0"/>
              <a:t> Systems and Processes</a:t>
            </a:r>
            <a:r>
              <a:rPr lang="en-AU" dirty="0"/>
              <a:t> and communicating procedures required to their employees.</a:t>
            </a:r>
          </a:p>
          <a:p>
            <a:pPr marL="809625" lvl="1" indent="-180975" algn="just">
              <a:spcAft>
                <a:spcPts val="300"/>
              </a:spcAft>
              <a:buFont typeface="Arial"/>
              <a:buChar char="•"/>
              <a:defRPr/>
            </a:pPr>
            <a:r>
              <a:rPr lang="en-AU" dirty="0"/>
              <a:t>Developing effective third-party, risk-based due diligence to control and minimise </a:t>
            </a:r>
            <a:r>
              <a:rPr lang="en-AU" b="1" dirty="0"/>
              <a:t>Contractor</a:t>
            </a:r>
            <a:r>
              <a:rPr lang="en-AU" dirty="0"/>
              <a:t> and  </a:t>
            </a:r>
            <a:r>
              <a:rPr lang="en-AU" b="1" dirty="0"/>
              <a:t>Successor Liability</a:t>
            </a:r>
            <a:r>
              <a:rPr lang="en-AU" dirty="0"/>
              <a:t>.</a:t>
            </a:r>
          </a:p>
          <a:p>
            <a:pPr marL="809625" lvl="1" indent="-180975" algn="just">
              <a:spcAft>
                <a:spcPts val="300"/>
              </a:spcAft>
              <a:buFont typeface="Arial"/>
              <a:buChar char="•"/>
              <a:defRPr/>
            </a:pPr>
            <a:r>
              <a:rPr lang="en-AU" dirty="0"/>
              <a:t>Establishing effective internal </a:t>
            </a:r>
            <a:r>
              <a:rPr lang="en-AU" b="1" dirty="0"/>
              <a:t>Whistle-blower</a:t>
            </a:r>
            <a:r>
              <a:rPr lang="en-AU" dirty="0"/>
              <a:t> and investigation procedures.</a:t>
            </a:r>
            <a:endParaRPr lang="en-AU" b="1" dirty="0"/>
          </a:p>
          <a:p>
            <a:pPr marL="809625" lvl="1" indent="-180975">
              <a:spcAft>
                <a:spcPts val="300"/>
              </a:spcAft>
              <a:buFont typeface="Arial"/>
              <a:buChar char="•"/>
              <a:defRPr/>
            </a:pPr>
            <a:r>
              <a:rPr lang="en-AU" dirty="0"/>
              <a:t>Using an </a:t>
            </a:r>
            <a:r>
              <a:rPr lang="en-AU" b="1" dirty="0"/>
              <a:t>Ethical Corporate Culture </a:t>
            </a:r>
            <a:r>
              <a:rPr lang="en-AU" dirty="0"/>
              <a:t>to develop a competitive advantage; to attract funds &amp; to attract and keep the best employees.</a:t>
            </a:r>
            <a:endParaRPr lang="en-AU" sz="1800" b="1" dirty="0"/>
          </a:p>
          <a:p>
            <a:pPr marL="342900" indent="-342900" eaLnBrk="1" hangingPunct="1">
              <a:spcAft>
                <a:spcPts val="600"/>
              </a:spcAft>
              <a:buFontTx/>
              <a:buChar char="•"/>
              <a:defRPr/>
            </a:pPr>
            <a:endParaRPr lang="en-AU" sz="1800" b="1" dirty="0"/>
          </a:p>
        </p:txBody>
      </p:sp>
      <p:sp>
        <p:nvSpPr>
          <p:cNvPr id="9" name="Rectangle 3"/>
          <p:cNvSpPr txBox="1">
            <a:spLocks noChangeArrowheads="1"/>
          </p:cNvSpPr>
          <p:nvPr/>
        </p:nvSpPr>
        <p:spPr bwMode="auto">
          <a:xfrm>
            <a:off x="251520" y="4869160"/>
            <a:ext cx="8675687" cy="108012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3429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indent="0" eaLnBrk="1" hangingPunct="1">
              <a:spcBef>
                <a:spcPct val="20000"/>
              </a:spcBef>
              <a:spcAft>
                <a:spcPts val="600"/>
              </a:spcAft>
              <a:buClr>
                <a:srgbClr val="FFFFFF"/>
              </a:buClr>
            </a:pPr>
            <a:r>
              <a:rPr lang="en-AU" sz="1800" b="1" dirty="0">
                <a:latin typeface="+mn-lt"/>
              </a:rPr>
              <a:t>Appreciate the Value Creating &amp; Value Protecting aspects of good governance.</a:t>
            </a:r>
          </a:p>
          <a:p>
            <a:pPr marL="0" lvl="1" indent="0" eaLnBrk="1" hangingPunct="1">
              <a:spcBef>
                <a:spcPct val="20000"/>
              </a:spcBef>
              <a:spcAft>
                <a:spcPts val="600"/>
              </a:spcAft>
              <a:buClr>
                <a:srgbClr val="FFFFFF"/>
              </a:buClr>
            </a:pPr>
            <a:r>
              <a:rPr lang="en-AU" sz="1800" b="1" dirty="0">
                <a:latin typeface="+mn-lt"/>
              </a:rPr>
              <a:t>Empower Directors and Officers deliver more fully on their </a:t>
            </a:r>
            <a:r>
              <a:rPr lang="en-AU" altLang="en-US" sz="1800" b="1" dirty="0">
                <a:latin typeface="+mn-lt"/>
              </a:rPr>
              <a:t>“</a:t>
            </a:r>
            <a:r>
              <a:rPr lang="en-AU" sz="1800" b="1" dirty="0">
                <a:latin typeface="+mn-lt"/>
              </a:rPr>
              <a:t>duty of care</a:t>
            </a:r>
            <a:r>
              <a:rPr lang="en-AU" altLang="en-US" sz="1800" b="1" dirty="0">
                <a:latin typeface="+mn-lt"/>
              </a:rPr>
              <a:t>”</a:t>
            </a:r>
            <a:r>
              <a:rPr lang="en-AU" sz="1800" b="1" dirty="0">
                <a:latin typeface="+mn-lt"/>
              </a:rPr>
              <a:t> responsibilities to employees.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6323"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12</a:t>
            </a:fld>
            <a:endParaRPr lang="en-AU" sz="1400" dirty="0">
              <a:solidFill>
                <a:schemeClr val="bg1"/>
              </a:solidFill>
            </a:endParaRPr>
          </a:p>
        </p:txBody>
      </p:sp>
      <p:sp>
        <p:nvSpPr>
          <p:cNvPr id="9218" name="Rectangle 2"/>
          <p:cNvSpPr>
            <a:spLocks noGrp="1" noChangeArrowheads="1"/>
          </p:cNvSpPr>
          <p:nvPr>
            <p:ph type="ctrTitle" idx="4294967295"/>
          </p:nvPr>
        </p:nvSpPr>
        <p:spPr>
          <a:xfrm>
            <a:off x="1" y="765200"/>
            <a:ext cx="9144000" cy="863600"/>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AAMEG Guiding Documentation</a:t>
            </a:r>
            <a:br>
              <a:rPr lang="en-AU" sz="2800" b="1" dirty="0"/>
            </a:br>
            <a:r>
              <a:rPr lang="en-AU" sz="1600" b="1" dirty="0"/>
              <a:t>(around management of ABC risk)</a:t>
            </a:r>
            <a:endParaRPr lang="en-AU" sz="1600" dirty="0"/>
          </a:p>
        </p:txBody>
      </p:sp>
      <p:sp>
        <p:nvSpPr>
          <p:cNvPr id="7" name="Rectangle 3"/>
          <p:cNvSpPr txBox="1">
            <a:spLocks noChangeArrowheads="1"/>
          </p:cNvSpPr>
          <p:nvPr/>
        </p:nvSpPr>
        <p:spPr bwMode="auto">
          <a:xfrm>
            <a:off x="972318" y="1772816"/>
            <a:ext cx="7704138" cy="432048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l" rtl="0" eaLnBrk="0" fontAlgn="base" hangingPunct="0">
              <a:spcBef>
                <a:spcPct val="20000"/>
              </a:spcBef>
              <a:spcAft>
                <a:spcPct val="0"/>
              </a:spcAft>
              <a:buClr>
                <a:srgbClr val="FFFFFF"/>
              </a:buClr>
              <a:buFontTx/>
              <a:buNone/>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a:lstStyle>
          <a:p>
            <a:pPr eaLnBrk="1" hangingPunct="1">
              <a:spcAft>
                <a:spcPts val="300"/>
              </a:spcAft>
              <a:defRPr/>
            </a:pPr>
            <a:r>
              <a:rPr lang="en-AU" sz="1800" b="1" dirty="0"/>
              <a:t>United Nations Convention Against Corruption (2004)</a:t>
            </a:r>
          </a:p>
          <a:p>
            <a:pPr marL="1028700" lvl="1" eaLnBrk="1" hangingPunct="1">
              <a:spcAft>
                <a:spcPts val="900"/>
              </a:spcAft>
              <a:buFont typeface="Wingdings" charset="2"/>
              <a:buChar char="ü"/>
              <a:defRPr/>
            </a:pPr>
            <a:r>
              <a:rPr lang="en-AU" sz="1600" dirty="0"/>
              <a:t>Ratified by Australia in 2005</a:t>
            </a:r>
          </a:p>
          <a:p>
            <a:pPr eaLnBrk="1" hangingPunct="1">
              <a:spcAft>
                <a:spcPts val="300"/>
              </a:spcAft>
            </a:pPr>
            <a:r>
              <a:rPr lang="en-AU" sz="1800" b="1" dirty="0">
                <a:solidFill>
                  <a:srgbClr val="000000"/>
                </a:solidFill>
                <a:ea typeface="ＭＳ Ｐゴシック" pitchFamily="34" charset="-128"/>
              </a:rPr>
              <a:t>OECD Convention on Combatting Bribery of Foreign Public Officials in International Business Transactions (2011)</a:t>
            </a:r>
          </a:p>
          <a:p>
            <a:pPr marL="1028700" lvl="1" eaLnBrk="1" hangingPunct="1">
              <a:lnSpc>
                <a:spcPct val="120000"/>
              </a:lnSpc>
              <a:spcBef>
                <a:spcPts val="0"/>
              </a:spcBef>
              <a:spcAft>
                <a:spcPts val="900"/>
              </a:spcAft>
              <a:buFont typeface="Wingdings" charset="2"/>
              <a:buChar char="ü"/>
            </a:pPr>
            <a:r>
              <a:rPr lang="en-AU" sz="1600" dirty="0">
                <a:solidFill>
                  <a:srgbClr val="000000"/>
                </a:solidFill>
                <a:ea typeface="Arial" pitchFamily="34" charset="0"/>
              </a:rPr>
              <a:t>Supported by the authority of 39 member states</a:t>
            </a:r>
          </a:p>
          <a:p>
            <a:pPr eaLnBrk="1" hangingPunct="1">
              <a:spcAft>
                <a:spcPts val="300"/>
              </a:spcAft>
              <a:defRPr/>
            </a:pPr>
            <a:r>
              <a:rPr lang="en-AU" sz="1800" b="1" dirty="0"/>
              <a:t>Guidance Note on Risk Analysis and Appropriate Measures for Compliance for Operating in Developing Countries (Jul 2015)</a:t>
            </a:r>
          </a:p>
          <a:p>
            <a:pPr marL="1028700" lvl="1" eaLnBrk="1" hangingPunct="1">
              <a:spcAft>
                <a:spcPts val="900"/>
              </a:spcAft>
              <a:buFont typeface="Wingdings" charset="2"/>
              <a:buChar char="ü"/>
              <a:defRPr/>
            </a:pPr>
            <a:r>
              <a:rPr lang="en-AU" sz="1600" dirty="0"/>
              <a:t>Developed by AAMEG &amp; Clayton </a:t>
            </a:r>
            <a:r>
              <a:rPr lang="en-AU" sz="1600" dirty="0" err="1"/>
              <a:t>Utz</a:t>
            </a:r>
            <a:endParaRPr lang="en-AU" sz="1600" dirty="0"/>
          </a:p>
          <a:p>
            <a:pPr eaLnBrk="1" hangingPunct="1">
              <a:spcAft>
                <a:spcPts val="300"/>
              </a:spcAft>
              <a:defRPr/>
            </a:pPr>
            <a:r>
              <a:rPr lang="en-AU" sz="1800" b="1" dirty="0"/>
              <a:t>Extractive Industries Transparency Initiative (EITI)</a:t>
            </a:r>
          </a:p>
          <a:p>
            <a:pPr marL="1028700" lvl="1" eaLnBrk="1" hangingPunct="1">
              <a:spcAft>
                <a:spcPts val="900"/>
              </a:spcAft>
              <a:buFont typeface="Wingdings" charset="2"/>
              <a:buChar char="ü"/>
              <a:defRPr/>
            </a:pPr>
            <a:r>
              <a:rPr lang="en-AU" sz="1600" dirty="0"/>
              <a:t>Encouraging member companies to become EITI supporting &amp; reporting companies</a:t>
            </a:r>
            <a:endParaRPr lang="en-AU" sz="1700" b="1" dirty="0"/>
          </a:p>
          <a:p>
            <a:pPr eaLnBrk="1" hangingPunct="1">
              <a:defRPr/>
            </a:pPr>
            <a:endParaRPr lang="en-AU" sz="1700" b="1" dirty="0"/>
          </a:p>
          <a:p>
            <a:pPr eaLnBrk="1" hangingPunct="1">
              <a:defRPr/>
            </a:pPr>
            <a:endParaRPr lang="en-AU" sz="1700" b="1" dirty="0"/>
          </a:p>
          <a:p>
            <a:pPr eaLnBrk="1" hangingPunct="1">
              <a:defRPr/>
            </a:pPr>
            <a:endParaRPr lang="en-AU" sz="1700" b="1" dirty="0"/>
          </a:p>
          <a:p>
            <a:pPr eaLnBrk="1" hangingPunct="1">
              <a:lnSpc>
                <a:spcPct val="90000"/>
              </a:lnSpc>
              <a:defRPr/>
            </a:pPr>
            <a:endParaRPr lang="en-US" sz="1400" dirty="0">
              <a:solidFill>
                <a:srgbClr val="800000"/>
              </a:solidFill>
              <a:ea typeface="Arial" charset="0"/>
            </a:endParaRPr>
          </a:p>
        </p:txBody>
      </p:sp>
    </p:spTree>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13</a:t>
            </a:fld>
            <a:endParaRPr lang="en-AU" sz="1400" dirty="0">
              <a:solidFill>
                <a:schemeClr val="bg1"/>
              </a:solidFill>
            </a:endParaRPr>
          </a:p>
        </p:txBody>
      </p:sp>
      <p:sp>
        <p:nvSpPr>
          <p:cNvPr id="8194" name="Rectangle 2"/>
          <p:cNvSpPr>
            <a:spLocks noGrp="1" noChangeArrowheads="1"/>
          </p:cNvSpPr>
          <p:nvPr>
            <p:ph type="ctrTitle" idx="4294967295"/>
          </p:nvPr>
        </p:nvSpPr>
        <p:spPr>
          <a:xfrm>
            <a:off x="0" y="763588"/>
            <a:ext cx="9144000" cy="577179"/>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Legal Professional Privilege</a:t>
            </a:r>
            <a:endParaRPr lang="en-US" sz="2800" dirty="0"/>
          </a:p>
        </p:txBody>
      </p:sp>
      <p:sp>
        <p:nvSpPr>
          <p:cNvPr id="56323" name="Rectangle 3"/>
          <p:cNvSpPr>
            <a:spLocks noGrp="1" noChangeArrowheads="1"/>
          </p:cNvSpPr>
          <p:nvPr>
            <p:ph type="subTitle" idx="4294967295"/>
          </p:nvPr>
        </p:nvSpPr>
        <p:spPr>
          <a:xfrm>
            <a:off x="395536" y="1628800"/>
            <a:ext cx="8280920" cy="3816350"/>
          </a:xfrm>
          <a:extLst>
            <a:ext uri="{FAA26D3D-D897-4be2-8F04-BA451C77F1D7}">
              <ma14:placeholderFlag xmlns:ma14="http://schemas.microsoft.com/office/mac/drawingml/2011/main" xmlns="" val="1"/>
            </a:ext>
          </a:extLst>
        </p:spPr>
        <p:txBody>
          <a:bodyPr>
            <a:noAutofit/>
          </a:bodyPr>
          <a:lstStyle/>
          <a:p>
            <a:pPr eaLnBrk="1" hangingPunct="1">
              <a:spcAft>
                <a:spcPts val="1200"/>
              </a:spcAft>
              <a:buFont typeface="Wingdings" charset="2"/>
              <a:buChar char="Ø"/>
              <a:defRPr/>
            </a:pPr>
            <a:r>
              <a:rPr lang="en-AU" sz="2000" b="1" dirty="0"/>
              <a:t>Materials </a:t>
            </a:r>
            <a:r>
              <a:rPr lang="en-AU" sz="2000" b="1" u="sng" dirty="0"/>
              <a:t>created</a:t>
            </a:r>
            <a:r>
              <a:rPr lang="en-AU" sz="2000" b="1" dirty="0"/>
              <a:t> for the </a:t>
            </a:r>
            <a:r>
              <a:rPr lang="en-AU" sz="2000" b="1" u="sng" dirty="0"/>
              <a:t>dominant purpose</a:t>
            </a:r>
            <a:r>
              <a:rPr lang="en-AU" sz="2000" b="1" dirty="0"/>
              <a:t> of obtaining </a:t>
            </a:r>
            <a:r>
              <a:rPr lang="en-AU" sz="2000" b="1" u="sng" dirty="0"/>
              <a:t>legal advice </a:t>
            </a:r>
            <a:r>
              <a:rPr lang="en-AU" sz="2000" b="1" dirty="0"/>
              <a:t>are protected from production by legal professional privilege.</a:t>
            </a:r>
          </a:p>
          <a:p>
            <a:pPr eaLnBrk="1" hangingPunct="1">
              <a:spcAft>
                <a:spcPts val="1200"/>
              </a:spcAft>
              <a:buFont typeface="Wingdings" charset="2"/>
              <a:buChar char="Ø"/>
              <a:defRPr/>
            </a:pPr>
            <a:r>
              <a:rPr lang="en-AU" sz="2000" b="1" dirty="0"/>
              <a:t>Privilege applies only to confidential materials/ communications.</a:t>
            </a:r>
          </a:p>
          <a:p>
            <a:pPr>
              <a:spcAft>
                <a:spcPts val="1200"/>
              </a:spcAft>
              <a:buFont typeface="Wingdings" charset="2"/>
              <a:buChar char="Ø"/>
              <a:defRPr/>
            </a:pPr>
            <a:r>
              <a:rPr lang="en-AU" sz="2000" b="1" dirty="0"/>
              <a:t>It is a critical protection that allows companies to:</a:t>
            </a:r>
          </a:p>
          <a:p>
            <a:pPr marL="1085850" lvl="1" indent="-342900">
              <a:spcAft>
                <a:spcPts val="1200"/>
              </a:spcAft>
              <a:defRPr/>
            </a:pPr>
            <a:r>
              <a:rPr lang="en-AU" sz="2000" dirty="0"/>
              <a:t>Conduct investigations &amp; obtain compliance advice with full and frank consideration of potentially sensitive information; and</a:t>
            </a:r>
          </a:p>
          <a:p>
            <a:pPr marL="1085850" lvl="1" indent="-342900">
              <a:spcAft>
                <a:spcPts val="1200"/>
              </a:spcAft>
              <a:defRPr/>
            </a:pPr>
            <a:r>
              <a:rPr lang="en-AU" sz="2000" dirty="0"/>
              <a:t>Maintain control over disclosure of privileged information (including to resist production in litigation / regulatory investigations).</a:t>
            </a:r>
          </a:p>
          <a:p>
            <a:pPr marL="342900" indent="-342900" eaLnBrk="1" hangingPunct="1">
              <a:spcAft>
                <a:spcPts val="1200"/>
              </a:spcAft>
              <a:buFontTx/>
              <a:buChar char="•"/>
              <a:defRPr/>
            </a:pPr>
            <a:endParaRPr lang="en-AU" sz="1800" b="1" dirty="0"/>
          </a:p>
        </p:txBody>
      </p:sp>
    </p:spTree>
    <p:extLst>
      <p:ext uri="{BB962C8B-B14F-4D97-AF65-F5344CB8AC3E}">
        <p14:creationId xmlns:p14="http://schemas.microsoft.com/office/powerpoint/2010/main" val="593855300"/>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14</a:t>
            </a:fld>
            <a:endParaRPr lang="en-AU" sz="1400" dirty="0">
              <a:solidFill>
                <a:schemeClr val="bg1"/>
              </a:solidFill>
            </a:endParaRPr>
          </a:p>
        </p:txBody>
      </p:sp>
      <p:sp>
        <p:nvSpPr>
          <p:cNvPr id="8194" name="Rectangle 2"/>
          <p:cNvSpPr>
            <a:spLocks noGrp="1" noChangeArrowheads="1"/>
          </p:cNvSpPr>
          <p:nvPr>
            <p:ph type="ctrTitle" idx="4294967295"/>
          </p:nvPr>
        </p:nvSpPr>
        <p:spPr>
          <a:xfrm>
            <a:off x="0" y="835496"/>
            <a:ext cx="9144000" cy="649288"/>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Recent Developments - Australia</a:t>
            </a:r>
            <a:endParaRPr lang="en-US" sz="2800" dirty="0"/>
          </a:p>
        </p:txBody>
      </p:sp>
      <p:sp>
        <p:nvSpPr>
          <p:cNvPr id="56323" name="Rectangle 3"/>
          <p:cNvSpPr>
            <a:spLocks noGrp="1" noChangeArrowheads="1"/>
          </p:cNvSpPr>
          <p:nvPr>
            <p:ph type="subTitle" idx="4294967295"/>
          </p:nvPr>
        </p:nvSpPr>
        <p:spPr>
          <a:xfrm>
            <a:off x="1438275" y="1341438"/>
            <a:ext cx="7705725" cy="2374900"/>
          </a:xfrm>
          <a:extLst>
            <a:ext uri="{FAA26D3D-D897-4be2-8F04-BA451C77F1D7}">
              <ma14:placeholderFlag xmlns:ma14="http://schemas.microsoft.com/office/mac/drawingml/2011/main" xmlns="" val="1"/>
            </a:ext>
          </a:extLst>
        </p:spPr>
        <p:txBody>
          <a:bodyPr/>
          <a:lstStyle/>
          <a:p>
            <a:pPr marL="342900" indent="-342900" eaLnBrk="1" hangingPunct="1">
              <a:spcAft>
                <a:spcPts val="600"/>
              </a:spcAft>
              <a:buFontTx/>
              <a:buChar char="•"/>
              <a:defRPr/>
            </a:pPr>
            <a:endParaRPr lang="en-AU" sz="2000" b="1" dirty="0"/>
          </a:p>
          <a:p>
            <a:pPr eaLnBrk="1" hangingPunct="1">
              <a:defRPr/>
            </a:pPr>
            <a:endParaRPr lang="en-AU" sz="2000" dirty="0"/>
          </a:p>
          <a:p>
            <a:pPr marL="342900" indent="-342900" eaLnBrk="1" hangingPunct="1">
              <a:defRPr/>
            </a:pPr>
            <a:endParaRPr lang="en-US" dirty="0"/>
          </a:p>
        </p:txBody>
      </p:sp>
      <p:sp>
        <p:nvSpPr>
          <p:cNvPr id="4" name="Rectangle 3"/>
          <p:cNvSpPr txBox="1">
            <a:spLocks noChangeArrowheads="1"/>
          </p:cNvSpPr>
          <p:nvPr/>
        </p:nvSpPr>
        <p:spPr bwMode="auto">
          <a:xfrm>
            <a:off x="1115194" y="1556792"/>
            <a:ext cx="7561262" cy="331236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l" rtl="0" eaLnBrk="0" fontAlgn="base" hangingPunct="0">
              <a:spcBef>
                <a:spcPct val="20000"/>
              </a:spcBef>
              <a:spcAft>
                <a:spcPct val="0"/>
              </a:spcAft>
              <a:buClr>
                <a:srgbClr val="FFFFFF"/>
              </a:buClr>
              <a:buFontTx/>
              <a:buNone/>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a:lstStyle>
          <a:p>
            <a:pPr eaLnBrk="1" hangingPunct="1">
              <a:lnSpc>
                <a:spcPct val="80000"/>
              </a:lnSpc>
              <a:spcAft>
                <a:spcPts val="600"/>
              </a:spcAft>
              <a:defRPr/>
            </a:pPr>
            <a:r>
              <a:rPr lang="en-AU" sz="2000" b="1" dirty="0"/>
              <a:t>Strengthening of Aust. Criminal Code (2010 &amp; 2012)</a:t>
            </a:r>
          </a:p>
          <a:p>
            <a:pPr marL="1085850" lvl="1" indent="-342900" eaLnBrk="1" hangingPunct="1">
              <a:lnSpc>
                <a:spcPct val="80000"/>
              </a:lnSpc>
              <a:spcAft>
                <a:spcPts val="300"/>
              </a:spcAft>
              <a:buFont typeface="Wingdings" charset="2"/>
              <a:buChar char="Ø"/>
              <a:defRPr/>
            </a:pPr>
            <a:r>
              <a:rPr lang="en-AU" sz="2000" b="1" dirty="0"/>
              <a:t>Personal:   </a:t>
            </a:r>
          </a:p>
          <a:p>
            <a:pPr marL="1485900" lvl="2" indent="-342900" eaLnBrk="1" hangingPunct="1">
              <a:lnSpc>
                <a:spcPct val="80000"/>
              </a:lnSpc>
              <a:spcAft>
                <a:spcPts val="300"/>
              </a:spcAft>
              <a:buFont typeface="Wingdings" charset="2"/>
              <a:buChar char="ü"/>
              <a:defRPr/>
            </a:pPr>
            <a:r>
              <a:rPr lang="en-AU" sz="2000" dirty="0"/>
              <a:t>Criminal record for the individual,</a:t>
            </a:r>
          </a:p>
          <a:p>
            <a:pPr marL="1485900" lvl="2" indent="-342900" eaLnBrk="1" hangingPunct="1">
              <a:lnSpc>
                <a:spcPct val="80000"/>
              </a:lnSpc>
              <a:spcAft>
                <a:spcPts val="300"/>
              </a:spcAft>
              <a:buFont typeface="Wingdings" charset="2"/>
              <a:buChar char="ü"/>
              <a:defRPr/>
            </a:pPr>
            <a:r>
              <a:rPr lang="en-AU" sz="2000" dirty="0"/>
              <a:t>Fines up to $1.7 million, and</a:t>
            </a:r>
          </a:p>
          <a:p>
            <a:pPr marL="1485900" lvl="2" indent="-342900" eaLnBrk="1" hangingPunct="1">
              <a:lnSpc>
                <a:spcPct val="80000"/>
              </a:lnSpc>
              <a:spcAft>
                <a:spcPts val="900"/>
              </a:spcAft>
              <a:buFont typeface="Wingdings" charset="2"/>
              <a:buChar char="ü"/>
              <a:defRPr/>
            </a:pPr>
            <a:r>
              <a:rPr lang="en-AU" sz="2000" dirty="0"/>
              <a:t>Gaol terms up to 10 years.</a:t>
            </a:r>
          </a:p>
          <a:p>
            <a:pPr marL="1085850" lvl="1" indent="-342900" eaLnBrk="1" hangingPunct="1">
              <a:lnSpc>
                <a:spcPct val="80000"/>
              </a:lnSpc>
              <a:spcAft>
                <a:spcPts val="300"/>
              </a:spcAft>
              <a:buFont typeface="Wingdings" charset="2"/>
              <a:buChar char="Ø"/>
              <a:defRPr/>
            </a:pPr>
            <a:r>
              <a:rPr lang="en-AU" sz="2000" b="1" dirty="0"/>
              <a:t>Company:  </a:t>
            </a:r>
          </a:p>
          <a:p>
            <a:pPr marL="1485900" lvl="2" indent="-342900" eaLnBrk="1" hangingPunct="1">
              <a:lnSpc>
                <a:spcPct val="80000"/>
              </a:lnSpc>
              <a:spcAft>
                <a:spcPts val="300"/>
              </a:spcAft>
              <a:buFont typeface="Wingdings" charset="2"/>
              <a:buChar char="ü"/>
              <a:defRPr/>
            </a:pPr>
            <a:r>
              <a:rPr lang="en-AU" sz="2000" dirty="0"/>
              <a:t>Fines up to $17 mill, </a:t>
            </a:r>
          </a:p>
          <a:p>
            <a:pPr marL="1485900" lvl="2" indent="-342900" eaLnBrk="1" hangingPunct="1">
              <a:lnSpc>
                <a:spcPct val="80000"/>
              </a:lnSpc>
              <a:spcAft>
                <a:spcPts val="300"/>
              </a:spcAft>
              <a:buFont typeface="Wingdings" charset="2"/>
              <a:buChar char="ü"/>
              <a:defRPr/>
            </a:pPr>
            <a:r>
              <a:rPr lang="en-AU" sz="2000" dirty="0">
                <a:ea typeface="ＭＳ Ｐゴシック" charset="0"/>
              </a:rPr>
              <a:t>Or </a:t>
            </a:r>
            <a:r>
              <a:rPr lang="en-AU" sz="2000" dirty="0"/>
              <a:t>3x value of benefits obtained, or</a:t>
            </a:r>
          </a:p>
          <a:p>
            <a:pPr marL="1485900" lvl="2" indent="-342900" eaLnBrk="1" hangingPunct="1">
              <a:lnSpc>
                <a:spcPct val="80000"/>
              </a:lnSpc>
              <a:spcAft>
                <a:spcPts val="400"/>
              </a:spcAft>
              <a:buFont typeface="Wingdings" charset="2"/>
              <a:buChar char="ü"/>
              <a:defRPr/>
            </a:pPr>
            <a:r>
              <a:rPr lang="en-AU" sz="2000" dirty="0">
                <a:solidFill>
                  <a:schemeClr val="tx1">
                    <a:lumMod val="95000"/>
                    <a:lumOff val="5000"/>
                  </a:schemeClr>
                </a:solidFill>
              </a:rPr>
              <a:t>10% </a:t>
            </a:r>
            <a:r>
              <a:rPr lang="en-AU" sz="2000" dirty="0"/>
              <a:t>of annual turnover, whichever the greater.</a:t>
            </a:r>
          </a:p>
        </p:txBody>
      </p:sp>
      <p:sp>
        <p:nvSpPr>
          <p:cNvPr id="5" name="Rectangle 3"/>
          <p:cNvSpPr txBox="1">
            <a:spLocks noChangeArrowheads="1"/>
          </p:cNvSpPr>
          <p:nvPr/>
        </p:nvSpPr>
        <p:spPr bwMode="auto">
          <a:xfrm>
            <a:off x="1115616" y="4941168"/>
            <a:ext cx="5689054" cy="64807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l" rtl="0" eaLnBrk="0" fontAlgn="base" hangingPunct="0">
              <a:spcBef>
                <a:spcPct val="20000"/>
              </a:spcBef>
              <a:spcAft>
                <a:spcPct val="0"/>
              </a:spcAft>
              <a:buClr>
                <a:srgbClr val="FFFFFF"/>
              </a:buClr>
              <a:buFontTx/>
              <a:buNone/>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a:lstStyle>
          <a:p>
            <a:pPr eaLnBrk="1" hangingPunct="1">
              <a:lnSpc>
                <a:spcPct val="80000"/>
              </a:lnSpc>
              <a:spcAft>
                <a:spcPts val="600"/>
              </a:spcAft>
              <a:defRPr/>
            </a:pPr>
            <a:r>
              <a:rPr lang="en-AU" sz="2000" b="1" dirty="0"/>
              <a:t>AFP investigating 14 cases as at beginning of 2015. </a:t>
            </a:r>
            <a:r>
              <a:rPr lang="en-AU" sz="1600" dirty="0"/>
              <a:t>(Deloitte Survey 2015)</a:t>
            </a:r>
            <a:endParaRPr lang="en-AU" sz="2000" b="1"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15</a:t>
            </a:fld>
            <a:endParaRPr lang="en-AU" sz="1400" dirty="0">
              <a:solidFill>
                <a:schemeClr val="bg1"/>
              </a:solidFill>
            </a:endParaRPr>
          </a:p>
        </p:txBody>
      </p:sp>
      <p:sp>
        <p:nvSpPr>
          <p:cNvPr id="8194" name="Rectangle 2"/>
          <p:cNvSpPr>
            <a:spLocks noGrp="1" noChangeArrowheads="1"/>
          </p:cNvSpPr>
          <p:nvPr>
            <p:ph type="ctrTitle" idx="4294967295"/>
          </p:nvPr>
        </p:nvSpPr>
        <p:spPr>
          <a:xfrm>
            <a:off x="0" y="837307"/>
            <a:ext cx="9144000" cy="647477"/>
          </a:xfrm>
          <a:extLst>
            <a:ext uri="{FAA26D3D-D897-4be2-8F04-BA451C77F1D7}">
              <ma14:placeholderFlag xmlns:ma14="http://schemas.microsoft.com/office/mac/drawingml/2011/main" xmlns="" val="1"/>
            </a:ext>
          </a:extLst>
        </p:spPr>
        <p:txBody>
          <a:bodyPr>
            <a:normAutofit/>
          </a:bodyPr>
          <a:lstStyle/>
          <a:p>
            <a:pPr>
              <a:defRPr/>
            </a:pPr>
            <a:r>
              <a:rPr lang="en-AU" sz="2800" b="1" dirty="0"/>
              <a:t>AAMEG response </a:t>
            </a:r>
            <a:r>
              <a:rPr lang="en-AU" sz="2800" dirty="0"/>
              <a:t>to developments in Aust.</a:t>
            </a:r>
            <a:endParaRPr lang="en-US" sz="2800" dirty="0"/>
          </a:p>
        </p:txBody>
      </p:sp>
      <p:sp>
        <p:nvSpPr>
          <p:cNvPr id="5" name="Rectangle 3"/>
          <p:cNvSpPr txBox="1">
            <a:spLocks noChangeArrowheads="1"/>
          </p:cNvSpPr>
          <p:nvPr/>
        </p:nvSpPr>
        <p:spPr bwMode="auto">
          <a:xfrm>
            <a:off x="251520" y="1484784"/>
            <a:ext cx="8136904" cy="4824536"/>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l" rtl="0" eaLnBrk="0" fontAlgn="base" hangingPunct="0">
              <a:spcBef>
                <a:spcPct val="20000"/>
              </a:spcBef>
              <a:spcAft>
                <a:spcPct val="0"/>
              </a:spcAft>
              <a:buClr>
                <a:srgbClr val="FFFFFF"/>
              </a:buClr>
              <a:buFontTx/>
              <a:buNone/>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a:lstStyle>
          <a:p>
            <a:pPr eaLnBrk="1" hangingPunct="1">
              <a:lnSpc>
                <a:spcPct val="80000"/>
              </a:lnSpc>
              <a:spcAft>
                <a:spcPts val="400"/>
              </a:spcAft>
              <a:defRPr/>
            </a:pPr>
            <a:r>
              <a:rPr lang="en-AU" sz="2000" b="1" dirty="0"/>
              <a:t>Submission to Government, Dec 2011</a:t>
            </a:r>
          </a:p>
          <a:p>
            <a:pPr marL="1085850" lvl="1" indent="-342900" eaLnBrk="1" hangingPunct="1">
              <a:lnSpc>
                <a:spcPct val="80000"/>
              </a:lnSpc>
              <a:spcAft>
                <a:spcPts val="900"/>
              </a:spcAft>
              <a:buFont typeface="Wingdings" charset="2"/>
              <a:buChar char="Ø"/>
              <a:defRPr/>
            </a:pPr>
            <a:r>
              <a:rPr lang="en-AU" sz="1800" dirty="0"/>
              <a:t>28 page document prepared with support of Clayton </a:t>
            </a:r>
            <a:r>
              <a:rPr lang="en-AU" sz="1800" dirty="0" err="1"/>
              <a:t>Utz</a:t>
            </a:r>
            <a:endParaRPr lang="en-AU" sz="1800" dirty="0"/>
          </a:p>
          <a:p>
            <a:pPr eaLnBrk="1" hangingPunct="1">
              <a:lnSpc>
                <a:spcPct val="80000"/>
              </a:lnSpc>
              <a:spcAft>
                <a:spcPts val="400"/>
              </a:spcAft>
              <a:defRPr/>
            </a:pPr>
            <a:r>
              <a:rPr lang="en-AU" sz="2000" b="1" dirty="0"/>
              <a:t>Appearance before OECD Panel in Sydney, May 2012</a:t>
            </a:r>
          </a:p>
          <a:p>
            <a:pPr marL="1085850" lvl="1" indent="-342900" eaLnBrk="1" hangingPunct="1">
              <a:lnSpc>
                <a:spcPct val="80000"/>
              </a:lnSpc>
              <a:spcAft>
                <a:spcPts val="900"/>
              </a:spcAft>
              <a:buFont typeface="Wingdings" charset="2"/>
              <a:buChar char="Ø"/>
              <a:defRPr/>
            </a:pPr>
            <a:r>
              <a:rPr lang="en-AU" sz="1800" dirty="0"/>
              <a:t>OECD Phase 3 Report, Oct 2012</a:t>
            </a:r>
          </a:p>
          <a:p>
            <a:pPr eaLnBrk="1" hangingPunct="1">
              <a:lnSpc>
                <a:spcPct val="80000"/>
              </a:lnSpc>
              <a:spcAft>
                <a:spcPts val="400"/>
              </a:spcAft>
              <a:defRPr/>
            </a:pPr>
            <a:r>
              <a:rPr lang="en-AU" sz="2000" b="1" dirty="0"/>
              <a:t>AAMEG Anti-bribery &amp; Corruption Workshops </a:t>
            </a:r>
          </a:p>
          <a:p>
            <a:pPr marL="1085850" lvl="1" indent="-342900" eaLnBrk="1" hangingPunct="1">
              <a:lnSpc>
                <a:spcPct val="80000"/>
              </a:lnSpc>
              <a:spcAft>
                <a:spcPts val="900"/>
              </a:spcAft>
              <a:buFont typeface="Wingdings" charset="2"/>
              <a:buChar char="Ø"/>
              <a:defRPr/>
            </a:pPr>
            <a:r>
              <a:rPr lang="en-AU" sz="1800" dirty="0"/>
              <a:t>in Perth, Melbourne, Sydney &amp; Brisbane, 2012</a:t>
            </a:r>
          </a:p>
          <a:p>
            <a:pPr eaLnBrk="1" hangingPunct="1">
              <a:lnSpc>
                <a:spcPct val="80000"/>
              </a:lnSpc>
              <a:spcAft>
                <a:spcPts val="400"/>
              </a:spcAft>
              <a:defRPr/>
            </a:pPr>
            <a:r>
              <a:rPr lang="en-AU" sz="2000" b="1" dirty="0"/>
              <a:t>Advocating on retention of Facilitation Payment Defence </a:t>
            </a:r>
          </a:p>
          <a:p>
            <a:pPr marL="1085850" lvl="1" indent="-342900" eaLnBrk="1" hangingPunct="1">
              <a:lnSpc>
                <a:spcPct val="80000"/>
              </a:lnSpc>
              <a:spcAft>
                <a:spcPts val="900"/>
              </a:spcAft>
              <a:buFont typeface="Wingdings" charset="2"/>
              <a:buChar char="Ø"/>
              <a:defRPr/>
            </a:pPr>
            <a:r>
              <a:rPr lang="en-AU" sz="1800" dirty="0"/>
              <a:t>in Canberra &amp; with Transparency International</a:t>
            </a:r>
          </a:p>
          <a:p>
            <a:pPr eaLnBrk="1" hangingPunct="1">
              <a:lnSpc>
                <a:spcPct val="80000"/>
              </a:lnSpc>
              <a:spcAft>
                <a:spcPts val="400"/>
              </a:spcAft>
              <a:defRPr/>
            </a:pPr>
            <a:r>
              <a:rPr lang="en-AU" sz="2000" b="1" dirty="0"/>
              <a:t>Presenting at EITI Global Conference </a:t>
            </a:r>
          </a:p>
          <a:p>
            <a:pPr marL="1085850" lvl="1" indent="-342900" eaLnBrk="1" hangingPunct="1">
              <a:lnSpc>
                <a:spcPct val="80000"/>
              </a:lnSpc>
              <a:spcAft>
                <a:spcPts val="900"/>
              </a:spcAft>
              <a:buFont typeface="Wingdings" charset="2"/>
              <a:buChar char="Ø"/>
              <a:defRPr/>
            </a:pPr>
            <a:r>
              <a:rPr lang="en-AU" sz="1800" dirty="0"/>
              <a:t>in Sydney, May 2013</a:t>
            </a:r>
          </a:p>
          <a:p>
            <a:pPr eaLnBrk="1" hangingPunct="1">
              <a:lnSpc>
                <a:spcPct val="80000"/>
              </a:lnSpc>
              <a:spcAft>
                <a:spcPts val="900"/>
              </a:spcAft>
              <a:defRPr/>
            </a:pPr>
            <a:r>
              <a:rPr lang="en-AU" sz="2000" b="1" dirty="0"/>
              <a:t>Scenario Analysis Sessions (under The Chatham House Rule)</a:t>
            </a:r>
          </a:p>
          <a:p>
            <a:pPr eaLnBrk="1" hangingPunct="1">
              <a:lnSpc>
                <a:spcPct val="80000"/>
              </a:lnSpc>
              <a:spcAft>
                <a:spcPts val="600"/>
              </a:spcAft>
              <a:defRPr/>
            </a:pPr>
            <a:r>
              <a:rPr lang="en-AU" sz="2000" b="1" dirty="0"/>
              <a:t>Additional Submission to Senate Committee in Aug 2015</a:t>
            </a:r>
          </a:p>
          <a:p>
            <a:pPr marL="1085850" lvl="1" indent="-342900" eaLnBrk="1" hangingPunct="1">
              <a:lnSpc>
                <a:spcPct val="80000"/>
              </a:lnSpc>
              <a:spcAft>
                <a:spcPts val="900"/>
              </a:spcAft>
              <a:buFont typeface="Wingdings" charset="2"/>
              <a:buChar char="Ø"/>
              <a:defRPr/>
            </a:pPr>
            <a:r>
              <a:rPr lang="en-AU" sz="1800" dirty="0"/>
              <a:t>Follow-up in Canberra in Nov 2015</a:t>
            </a:r>
          </a:p>
          <a:p>
            <a:pPr eaLnBrk="1" hangingPunct="1">
              <a:lnSpc>
                <a:spcPct val="80000"/>
              </a:lnSpc>
              <a:spcAft>
                <a:spcPts val="600"/>
              </a:spcAft>
              <a:defRPr/>
            </a:pPr>
            <a:endParaRPr lang="en-AU" sz="2000" b="1" dirty="0"/>
          </a:p>
        </p:txBody>
      </p:sp>
    </p:spTree>
    <p:extLst>
      <p:ext uri="{BB962C8B-B14F-4D97-AF65-F5344CB8AC3E}">
        <p14:creationId xmlns:p14="http://schemas.microsoft.com/office/powerpoint/2010/main" val="176684206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16</a:t>
            </a:fld>
            <a:endParaRPr lang="en-AU" sz="1400" dirty="0">
              <a:solidFill>
                <a:schemeClr val="bg1"/>
              </a:solidFill>
            </a:endParaRPr>
          </a:p>
        </p:txBody>
      </p:sp>
      <p:sp>
        <p:nvSpPr>
          <p:cNvPr id="8194" name="Rectangle 2"/>
          <p:cNvSpPr>
            <a:spLocks noGrp="1" noChangeArrowheads="1"/>
          </p:cNvSpPr>
          <p:nvPr>
            <p:ph type="ctrTitle" idx="4294967295"/>
          </p:nvPr>
        </p:nvSpPr>
        <p:spPr>
          <a:xfrm>
            <a:off x="0" y="763588"/>
            <a:ext cx="9144000" cy="649287"/>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Recent Developments - UK </a:t>
            </a:r>
            <a:endParaRPr lang="en-US" sz="2800" dirty="0"/>
          </a:p>
        </p:txBody>
      </p:sp>
      <p:sp>
        <p:nvSpPr>
          <p:cNvPr id="56323" name="Rectangle 3"/>
          <p:cNvSpPr>
            <a:spLocks noGrp="1" noChangeArrowheads="1"/>
          </p:cNvSpPr>
          <p:nvPr>
            <p:ph type="subTitle" idx="4294967295"/>
          </p:nvPr>
        </p:nvSpPr>
        <p:spPr>
          <a:xfrm>
            <a:off x="538683" y="1773783"/>
            <a:ext cx="7705725" cy="3527425"/>
          </a:xfrm>
          <a:extLst>
            <a:ext uri="{FAA26D3D-D897-4be2-8F04-BA451C77F1D7}">
              <ma14:placeholderFlag xmlns:ma14="http://schemas.microsoft.com/office/mac/drawingml/2011/main" xmlns="" val="1"/>
            </a:ext>
          </a:extLst>
        </p:spPr>
        <p:txBody>
          <a:bodyPr>
            <a:noAutofit/>
          </a:bodyPr>
          <a:lstStyle/>
          <a:p>
            <a:pPr marL="342900" indent="-342900" eaLnBrk="1" hangingPunct="1">
              <a:spcAft>
                <a:spcPts val="1200"/>
              </a:spcAft>
              <a:buFontTx/>
              <a:buChar char="•"/>
            </a:pPr>
            <a:r>
              <a:rPr lang="en-AU" sz="2100" b="1" dirty="0">
                <a:ea typeface="ＭＳ Ｐゴシック" pitchFamily="34" charset="-128"/>
              </a:rPr>
              <a:t>UK Bribery Act (2010) became law on 1 July 2011,</a:t>
            </a:r>
          </a:p>
          <a:p>
            <a:pPr marL="342900" indent="-342900" eaLnBrk="1" hangingPunct="1">
              <a:spcAft>
                <a:spcPts val="1200"/>
              </a:spcAft>
              <a:buFontTx/>
              <a:buChar char="•"/>
            </a:pPr>
            <a:r>
              <a:rPr lang="en-AU" sz="2100" b="1" dirty="0">
                <a:ea typeface="ＭＳ Ｐゴシック" pitchFamily="34" charset="-128"/>
              </a:rPr>
              <a:t>Broad extra-territorial reach effect,</a:t>
            </a:r>
          </a:p>
          <a:p>
            <a:pPr marL="342900" indent="-342900" eaLnBrk="1" hangingPunct="1">
              <a:spcAft>
                <a:spcPts val="1200"/>
              </a:spcAft>
              <a:buFontTx/>
              <a:buChar char="•"/>
            </a:pPr>
            <a:r>
              <a:rPr lang="en-AU" sz="2100" b="1" dirty="0">
                <a:ea typeface="ＭＳ Ｐゴシック" pitchFamily="34" charset="-128"/>
              </a:rPr>
              <a:t>New strict liability offence for </a:t>
            </a:r>
            <a:r>
              <a:rPr lang="en-AU" altLang="en-US" sz="2100" b="1" dirty="0">
                <a:ea typeface="ＭＳ Ｐゴシック" pitchFamily="34" charset="-128"/>
              </a:rPr>
              <a:t>“</a:t>
            </a:r>
            <a:r>
              <a:rPr lang="en-AU" sz="2100" b="1" dirty="0">
                <a:ea typeface="ＭＳ Ｐゴシック" pitchFamily="34" charset="-128"/>
              </a:rPr>
              <a:t>failing to prevent bribery</a:t>
            </a:r>
            <a:r>
              <a:rPr lang="en-AU" altLang="en-US" sz="2100" b="1" dirty="0">
                <a:ea typeface="ＭＳ Ｐゴシック" pitchFamily="34" charset="-128"/>
              </a:rPr>
              <a:t>”</a:t>
            </a:r>
            <a:r>
              <a:rPr lang="en-AU" sz="2100" b="1" dirty="0">
                <a:ea typeface="ＭＳ Ｐゴシック" pitchFamily="34" charset="-128"/>
              </a:rPr>
              <a:t>, including in private sector,</a:t>
            </a:r>
          </a:p>
          <a:p>
            <a:pPr marL="342900" indent="-342900" eaLnBrk="1" hangingPunct="1">
              <a:spcAft>
                <a:spcPts val="1200"/>
              </a:spcAft>
              <a:buFontTx/>
              <a:buChar char="•"/>
            </a:pPr>
            <a:r>
              <a:rPr lang="en-AU" sz="2100" b="1" dirty="0">
                <a:ea typeface="ＭＳ Ｐゴシック" pitchFamily="34" charset="-128"/>
              </a:rPr>
              <a:t>No Facilitation Payment Defence, and</a:t>
            </a:r>
          </a:p>
          <a:p>
            <a:pPr marL="342900" indent="-342900" eaLnBrk="1" hangingPunct="1">
              <a:spcAft>
                <a:spcPts val="1200"/>
              </a:spcAft>
              <a:buFontTx/>
              <a:buChar char="•"/>
            </a:pPr>
            <a:r>
              <a:rPr lang="en-AU" sz="2100" b="1" dirty="0">
                <a:ea typeface="ＭＳ Ｐゴシック" pitchFamily="34" charset="-128"/>
              </a:rPr>
              <a:t>Offence applies to companies carrying on </a:t>
            </a:r>
            <a:r>
              <a:rPr lang="en-AU" altLang="en-US" sz="2100" b="1" dirty="0">
                <a:ea typeface="ＭＳ Ｐゴシック" pitchFamily="34" charset="-128"/>
              </a:rPr>
              <a:t>“</a:t>
            </a:r>
            <a:r>
              <a:rPr lang="en-AU" sz="2100" b="1" dirty="0">
                <a:ea typeface="ＭＳ Ｐゴシック" pitchFamily="34" charset="-128"/>
              </a:rPr>
              <a:t>any part of their business in the UK</a:t>
            </a:r>
            <a:r>
              <a:rPr lang="en-AU" altLang="en-US" sz="2100" b="1" dirty="0">
                <a:ea typeface="ＭＳ Ｐゴシック" pitchFamily="34" charset="-128"/>
              </a:rPr>
              <a:t>”</a:t>
            </a:r>
            <a:r>
              <a:rPr lang="en-AU" sz="2100" b="1" dirty="0">
                <a:ea typeface="ＭＳ Ｐゴシック" pitchFamily="34" charset="-128"/>
              </a:rPr>
              <a:t> with SFO indicating they will adopt an aggressive interpretation of this provision.</a:t>
            </a:r>
          </a:p>
        </p:txBody>
      </p:sp>
    </p:spTree>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17</a:t>
            </a:fld>
            <a:endParaRPr lang="en-AU" sz="1400" dirty="0">
              <a:solidFill>
                <a:schemeClr val="bg1"/>
              </a:solidFill>
            </a:endParaRPr>
          </a:p>
        </p:txBody>
      </p:sp>
      <p:sp>
        <p:nvSpPr>
          <p:cNvPr id="8194" name="Rectangle 2"/>
          <p:cNvSpPr>
            <a:spLocks noGrp="1" noChangeArrowheads="1"/>
          </p:cNvSpPr>
          <p:nvPr>
            <p:ph type="ctrTitle" idx="4294967295"/>
          </p:nvPr>
        </p:nvSpPr>
        <p:spPr>
          <a:xfrm>
            <a:off x="0" y="837530"/>
            <a:ext cx="9144000" cy="503238"/>
          </a:xfrm>
          <a:extLst>
            <a:ext uri="{FAA26D3D-D897-4be2-8F04-BA451C77F1D7}">
              <ma14:placeholderFlag xmlns:ma14="http://schemas.microsoft.com/office/mac/drawingml/2011/main" xmlns="" val="1"/>
            </a:ext>
          </a:extLst>
        </p:spPr>
        <p:txBody>
          <a:bodyPr>
            <a:noAutofit/>
          </a:bodyPr>
          <a:lstStyle/>
          <a:p>
            <a:pPr algn="ctr" eaLnBrk="1" hangingPunct="1">
              <a:defRPr/>
            </a:pPr>
            <a:r>
              <a:rPr lang="en-AU" sz="2800" b="1" dirty="0"/>
              <a:t>Recent Developments - Canada</a:t>
            </a:r>
            <a:endParaRPr lang="en-US" sz="2800" dirty="0"/>
          </a:p>
        </p:txBody>
      </p:sp>
      <p:sp>
        <p:nvSpPr>
          <p:cNvPr id="56323" name="Rectangle 3"/>
          <p:cNvSpPr>
            <a:spLocks noGrp="1" noChangeArrowheads="1"/>
          </p:cNvSpPr>
          <p:nvPr>
            <p:ph type="subTitle" idx="4294967295"/>
          </p:nvPr>
        </p:nvSpPr>
        <p:spPr>
          <a:xfrm>
            <a:off x="323528" y="1484883"/>
            <a:ext cx="8353425" cy="4896445"/>
          </a:xfrm>
          <a:extLst>
            <a:ext uri="{FAA26D3D-D897-4be2-8F04-BA451C77F1D7}">
              <ma14:placeholderFlag xmlns:ma14="http://schemas.microsoft.com/office/mac/drawingml/2011/main" xmlns="" val="1"/>
            </a:ext>
          </a:extLst>
        </p:spPr>
        <p:txBody>
          <a:bodyPr>
            <a:noAutofit/>
          </a:bodyPr>
          <a:lstStyle/>
          <a:p>
            <a:pPr marL="342900" indent="-342900" eaLnBrk="1" hangingPunct="1">
              <a:buFontTx/>
              <a:buChar char="•"/>
            </a:pPr>
            <a:r>
              <a:rPr lang="en-AU" sz="2000" b="1" dirty="0">
                <a:ea typeface="ＭＳ Ｐゴシック" pitchFamily="34" charset="-128"/>
              </a:rPr>
              <a:t>Broad amendments to Canada</a:t>
            </a:r>
            <a:r>
              <a:rPr lang="en-AU" altLang="en-US" sz="2000" b="1" dirty="0">
                <a:ea typeface="ＭＳ Ｐゴシック" pitchFamily="34" charset="-128"/>
              </a:rPr>
              <a:t>’</a:t>
            </a:r>
            <a:r>
              <a:rPr lang="en-AU" sz="2000" b="1" dirty="0">
                <a:ea typeface="ＭＳ Ｐゴシック" pitchFamily="34" charset="-128"/>
              </a:rPr>
              <a:t>s CFPOA tabled in Senate on Feb 5, 2013 and given royal assent 18 June 2013.</a:t>
            </a:r>
          </a:p>
          <a:p>
            <a:pPr marL="342900" indent="-342900" eaLnBrk="1" hangingPunct="1">
              <a:spcAft>
                <a:spcPts val="600"/>
              </a:spcAft>
              <a:buFontTx/>
              <a:buChar char="•"/>
            </a:pPr>
            <a:r>
              <a:rPr lang="en-AU" sz="2000" b="1" dirty="0">
                <a:ea typeface="ＭＳ Ｐゴシック" pitchFamily="34" charset="-128"/>
              </a:rPr>
              <a:t>Aimed at bringing Canada</a:t>
            </a:r>
            <a:r>
              <a:rPr lang="en-AU" altLang="en-US" sz="2000" b="1" dirty="0">
                <a:ea typeface="ＭＳ Ｐゴシック" pitchFamily="34" charset="-128"/>
              </a:rPr>
              <a:t>’</a:t>
            </a:r>
            <a:r>
              <a:rPr lang="en-AU" sz="2000" b="1" dirty="0">
                <a:ea typeface="ＭＳ Ｐゴシック" pitchFamily="34" charset="-128"/>
              </a:rPr>
              <a:t>s anti-corruption regime more closely into line with:</a:t>
            </a:r>
          </a:p>
          <a:p>
            <a:pPr marL="1085850" lvl="1" indent="-342900" eaLnBrk="1" hangingPunct="1">
              <a:spcAft>
                <a:spcPts val="600"/>
              </a:spcAft>
            </a:pPr>
            <a:r>
              <a:rPr lang="en-AU" dirty="0">
                <a:ea typeface="Arial" pitchFamily="34" charset="0"/>
              </a:rPr>
              <a:t>US FCPA by creating a </a:t>
            </a:r>
            <a:r>
              <a:rPr lang="en-AU" altLang="en-US" dirty="0">
                <a:ea typeface="Arial" pitchFamily="34" charset="0"/>
              </a:rPr>
              <a:t>“</a:t>
            </a:r>
            <a:r>
              <a:rPr lang="en-AU" dirty="0">
                <a:ea typeface="Arial" pitchFamily="34" charset="0"/>
              </a:rPr>
              <a:t>books and records</a:t>
            </a:r>
            <a:r>
              <a:rPr lang="en-AU" altLang="en-US" dirty="0">
                <a:ea typeface="Arial" pitchFamily="34" charset="0"/>
              </a:rPr>
              <a:t>”</a:t>
            </a:r>
            <a:r>
              <a:rPr lang="en-AU" dirty="0">
                <a:ea typeface="Arial" pitchFamily="34" charset="0"/>
              </a:rPr>
              <a:t> offence,</a:t>
            </a:r>
          </a:p>
          <a:p>
            <a:pPr marL="1085850" lvl="1" indent="-342900" eaLnBrk="1" hangingPunct="1">
              <a:spcAft>
                <a:spcPts val="1200"/>
              </a:spcAft>
            </a:pPr>
            <a:r>
              <a:rPr lang="en-AU" dirty="0">
                <a:ea typeface="Arial" pitchFamily="34" charset="0"/>
              </a:rPr>
              <a:t>UK Bribery Act by eliminating Facilitation Payments Defence,</a:t>
            </a:r>
          </a:p>
          <a:p>
            <a:pPr marL="1085850" lvl="1" indent="-342900" eaLnBrk="1" hangingPunct="1">
              <a:spcBef>
                <a:spcPct val="0"/>
              </a:spcBef>
              <a:spcAft>
                <a:spcPts val="600"/>
              </a:spcAft>
              <a:buFontTx/>
              <a:buNone/>
            </a:pPr>
            <a:r>
              <a:rPr lang="en-AU" b="1" dirty="0">
                <a:ea typeface="Arial" pitchFamily="34" charset="0"/>
              </a:rPr>
              <a:t>and</a:t>
            </a:r>
          </a:p>
          <a:p>
            <a:pPr marL="1085850" lvl="1" indent="-342900" eaLnBrk="1" hangingPunct="1">
              <a:spcAft>
                <a:spcPts val="600"/>
              </a:spcAft>
            </a:pPr>
            <a:r>
              <a:rPr lang="en-AU" dirty="0">
                <a:ea typeface="Arial" pitchFamily="34" charset="0"/>
              </a:rPr>
              <a:t>Broadening definition of </a:t>
            </a:r>
            <a:r>
              <a:rPr lang="en-AU" altLang="en-US" dirty="0">
                <a:ea typeface="Arial" pitchFamily="34" charset="0"/>
              </a:rPr>
              <a:t>“</a:t>
            </a:r>
            <a:r>
              <a:rPr lang="en-AU" dirty="0">
                <a:ea typeface="Arial" pitchFamily="34" charset="0"/>
              </a:rPr>
              <a:t>business</a:t>
            </a:r>
            <a:r>
              <a:rPr lang="en-AU" altLang="en-US" dirty="0">
                <a:ea typeface="Arial" pitchFamily="34" charset="0"/>
              </a:rPr>
              <a:t>”</a:t>
            </a:r>
            <a:r>
              <a:rPr lang="en-AU" dirty="0">
                <a:ea typeface="Arial" pitchFamily="34" charset="0"/>
              </a:rPr>
              <a:t> to include NGOs,</a:t>
            </a:r>
          </a:p>
          <a:p>
            <a:pPr marL="1085850" lvl="1" indent="-342900" eaLnBrk="1" hangingPunct="1">
              <a:spcAft>
                <a:spcPts val="600"/>
              </a:spcAft>
            </a:pPr>
            <a:r>
              <a:rPr lang="en-AU" dirty="0">
                <a:ea typeface="Arial" pitchFamily="34" charset="0"/>
              </a:rPr>
              <a:t>Establishing nationality jurisdiction (extra-territorial reach),</a:t>
            </a:r>
          </a:p>
          <a:p>
            <a:pPr marL="1085850" lvl="1" indent="-342900" eaLnBrk="1" hangingPunct="1">
              <a:spcAft>
                <a:spcPts val="1200"/>
              </a:spcAft>
            </a:pPr>
            <a:r>
              <a:rPr lang="en-AU" dirty="0">
                <a:ea typeface="Arial" pitchFamily="34" charset="0"/>
              </a:rPr>
              <a:t>Increasing maximum sentence (gaol terms 5 to 14 </a:t>
            </a:r>
            <a:r>
              <a:rPr lang="en-AU" dirty="0" err="1">
                <a:ea typeface="Arial" pitchFamily="34" charset="0"/>
              </a:rPr>
              <a:t>yrs</a:t>
            </a:r>
            <a:r>
              <a:rPr lang="en-AU" dirty="0">
                <a:ea typeface="Arial" pitchFamily="34" charset="0"/>
              </a:rPr>
              <a:t>, fines unlimited).</a:t>
            </a:r>
          </a:p>
          <a:p>
            <a:pPr marL="342900" lvl="1" indent="-342900">
              <a:spcAft>
                <a:spcPts val="1200"/>
              </a:spcAft>
              <a:buFontTx/>
              <a:buChar char="•"/>
            </a:pPr>
            <a:r>
              <a:rPr lang="en-AU" sz="2000" b="1" dirty="0">
                <a:ea typeface="ＭＳ Ｐゴシック" pitchFamily="34" charset="-128"/>
              </a:rPr>
              <a:t>Guilty pleas by </a:t>
            </a:r>
            <a:r>
              <a:rPr lang="en-AU" sz="2000" b="1" dirty="0" err="1">
                <a:ea typeface="ＭＳ Ｐゴシック" pitchFamily="34" charset="-128"/>
              </a:rPr>
              <a:t>Niko</a:t>
            </a:r>
            <a:r>
              <a:rPr lang="en-AU" sz="2000" b="1" dirty="0">
                <a:ea typeface="ＭＳ Ｐゴシック" pitchFamily="34" charset="-128"/>
              </a:rPr>
              <a:t> Resources (June 2011) and Griffiths Energy Internat.(Jan ‘13) and 35 investigations already underway.</a:t>
            </a:r>
          </a:p>
          <a:p>
            <a:pPr marL="1085850" lvl="1" indent="-342900" eaLnBrk="1" hangingPunct="1">
              <a:spcAft>
                <a:spcPts val="1200"/>
              </a:spcAft>
            </a:pPr>
            <a:endParaRPr lang="en-AU" dirty="0">
              <a:ea typeface="Arial"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2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3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3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63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18</a:t>
            </a:fld>
            <a:endParaRPr lang="en-AU" sz="1400" dirty="0">
              <a:solidFill>
                <a:schemeClr val="bg1"/>
              </a:solidFill>
            </a:endParaRPr>
          </a:p>
        </p:txBody>
      </p:sp>
      <p:sp>
        <p:nvSpPr>
          <p:cNvPr id="8194" name="Rectangle 2"/>
          <p:cNvSpPr>
            <a:spLocks noGrp="1" noChangeArrowheads="1"/>
          </p:cNvSpPr>
          <p:nvPr>
            <p:ph type="ctrTitle" idx="4294967295"/>
          </p:nvPr>
        </p:nvSpPr>
        <p:spPr>
          <a:xfrm>
            <a:off x="0" y="909538"/>
            <a:ext cx="9144000" cy="503238"/>
          </a:xfrm>
          <a:extLst>
            <a:ext uri="{FAA26D3D-D897-4be2-8F04-BA451C77F1D7}">
              <ma14:placeholderFlag xmlns:ma14="http://schemas.microsoft.com/office/mac/drawingml/2011/main" xmlns="" val="1"/>
            </a:ext>
          </a:extLst>
        </p:spPr>
        <p:txBody>
          <a:bodyPr>
            <a:noAutofit/>
          </a:bodyPr>
          <a:lstStyle/>
          <a:p>
            <a:pPr algn="ctr" eaLnBrk="1" hangingPunct="1">
              <a:defRPr/>
            </a:pPr>
            <a:r>
              <a:rPr lang="en-AU" sz="2800" b="1" dirty="0"/>
              <a:t>US FCPA Enforcement Actions 2004-13</a:t>
            </a:r>
            <a:endParaRPr lang="en-US" sz="2800" dirty="0"/>
          </a:p>
        </p:txBody>
      </p:sp>
      <p:sp>
        <p:nvSpPr>
          <p:cNvPr id="41988" name="TextBox 2"/>
          <p:cNvSpPr txBox="1">
            <a:spLocks noChangeArrowheads="1"/>
          </p:cNvSpPr>
          <p:nvPr/>
        </p:nvSpPr>
        <p:spPr bwMode="auto">
          <a:xfrm>
            <a:off x="179512" y="6309320"/>
            <a:ext cx="29527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dirty="0">
                <a:solidFill>
                  <a:schemeClr val="bg1"/>
                </a:solidFill>
              </a:rPr>
              <a:t>Source: Gibson &amp; Dunn </a:t>
            </a:r>
          </a:p>
        </p:txBody>
      </p:sp>
      <p:graphicFrame>
        <p:nvGraphicFramePr>
          <p:cNvPr id="5" name="Object 4"/>
          <p:cNvGraphicFramePr>
            <a:graphicFrameLocks noChangeAspect="1"/>
          </p:cNvGraphicFramePr>
          <p:nvPr>
            <p:extLst>
              <p:ext uri="{D42A27DB-BD31-4B8C-83A1-F6EECF244321}">
                <p14:modId xmlns:p14="http://schemas.microsoft.com/office/powerpoint/2010/main" val="3697248770"/>
              </p:ext>
            </p:extLst>
          </p:nvPr>
        </p:nvGraphicFramePr>
        <p:xfrm>
          <a:off x="993536" y="1700808"/>
          <a:ext cx="7156929" cy="4104456"/>
        </p:xfrm>
        <a:graphic>
          <a:graphicData uri="http://schemas.openxmlformats.org/presentationml/2006/ole">
            <mc:AlternateContent xmlns:mc="http://schemas.openxmlformats.org/markup-compatibility/2006">
              <mc:Choice xmlns:v="urn:schemas-microsoft-com:vml" Requires="v">
                <p:oleObj spid="_x0000_s1137" name="Document" r:id="rId3" imgW="5283685" imgH="3028462" progId="Word.Document.12">
                  <p:embed/>
                </p:oleObj>
              </mc:Choice>
              <mc:Fallback>
                <p:oleObj name="Document" r:id="rId3" imgW="5283685" imgH="3028462" progId="Word.Document.12">
                  <p:embed/>
                  <p:pic>
                    <p:nvPicPr>
                      <p:cNvPr id="0" name=""/>
                      <p:cNvPicPr/>
                      <p:nvPr/>
                    </p:nvPicPr>
                    <p:blipFill>
                      <a:blip r:embed="rId4"/>
                      <a:stretch>
                        <a:fillRect/>
                      </a:stretch>
                    </p:blipFill>
                    <p:spPr>
                      <a:xfrm>
                        <a:off x="993536" y="1700808"/>
                        <a:ext cx="7156929" cy="4104456"/>
                      </a:xfrm>
                      <a:prstGeom prst="rect">
                        <a:avLst/>
                      </a:prstGeom>
                    </p:spPr>
                  </p:pic>
                </p:oleObj>
              </mc:Fallback>
            </mc:AlternateContent>
          </a:graphicData>
        </a:graphic>
      </p:graphicFrame>
      <p:sp>
        <p:nvSpPr>
          <p:cNvPr id="2" name="Rectangle 1"/>
          <p:cNvSpPr/>
          <p:nvPr/>
        </p:nvSpPr>
        <p:spPr>
          <a:xfrm>
            <a:off x="4392488" y="6381328"/>
            <a:ext cx="4572000" cy="307777"/>
          </a:xfrm>
          <a:prstGeom prst="rect">
            <a:avLst/>
          </a:prstGeom>
        </p:spPr>
        <p:txBody>
          <a:bodyPr>
            <a:spAutoFit/>
          </a:bodyPr>
          <a:lstStyle/>
          <a:p>
            <a:r>
              <a:rPr lang="en-US" sz="1400" dirty="0">
                <a:solidFill>
                  <a:schemeClr val="bg1"/>
                </a:solidFill>
              </a:rPr>
              <a:t>Source:  Gibson Dunn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19</a:t>
            </a:fld>
            <a:endParaRPr lang="en-AU" sz="1400" dirty="0">
              <a:solidFill>
                <a:schemeClr val="bg1"/>
              </a:solidFill>
            </a:endParaRPr>
          </a:p>
        </p:txBody>
      </p:sp>
      <p:sp>
        <p:nvSpPr>
          <p:cNvPr id="8194" name="Rectangle 2"/>
          <p:cNvSpPr>
            <a:spLocks noGrp="1" noChangeArrowheads="1"/>
          </p:cNvSpPr>
          <p:nvPr>
            <p:ph type="ctrTitle" idx="4294967295"/>
          </p:nvPr>
        </p:nvSpPr>
        <p:spPr>
          <a:xfrm>
            <a:off x="0" y="909539"/>
            <a:ext cx="9144000" cy="503237"/>
          </a:xfrm>
          <a:extLst>
            <a:ext uri="{FAA26D3D-D897-4be2-8F04-BA451C77F1D7}">
              <ma14:placeholderFlag xmlns:ma14="http://schemas.microsoft.com/office/mac/drawingml/2011/main" xmlns="" val="1"/>
            </a:ext>
          </a:extLst>
        </p:spPr>
        <p:txBody>
          <a:bodyPr>
            <a:noAutofit/>
          </a:bodyPr>
          <a:lstStyle/>
          <a:p>
            <a:pPr algn="ctr" eaLnBrk="1" hangingPunct="1">
              <a:defRPr/>
            </a:pPr>
            <a:r>
              <a:rPr lang="en-AU" sz="2800" b="1" dirty="0"/>
              <a:t>Top 10 FCPA-Related Monetary Settlements</a:t>
            </a:r>
            <a:endParaRPr lang="en-US" sz="2800" dirty="0"/>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117" y="1628800"/>
            <a:ext cx="7357767" cy="4176464"/>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860032" y="3789040"/>
            <a:ext cx="3096344" cy="13542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300"/>
              </a:spcAft>
            </a:pPr>
            <a:r>
              <a:rPr lang="en-US" sz="1600" b="1" dirty="0"/>
              <a:t>Recent additions to Top 10:</a:t>
            </a:r>
          </a:p>
          <a:p>
            <a:pPr marL="285750" indent="-285750">
              <a:spcAft>
                <a:spcPts val="300"/>
              </a:spcAft>
              <a:buFont typeface="Wingdings" charset="2"/>
              <a:buChar char="ü"/>
            </a:pPr>
            <a:r>
              <a:rPr lang="en-US" sz="1400" dirty="0" err="1"/>
              <a:t>Alstrom</a:t>
            </a:r>
            <a:r>
              <a:rPr lang="en-US" sz="1400" dirty="0"/>
              <a:t> (</a:t>
            </a:r>
            <a:r>
              <a:rPr lang="en-US" sz="1400" dirty="0" err="1"/>
              <a:t>Fr</a:t>
            </a:r>
            <a:r>
              <a:rPr lang="en-US" sz="1400" dirty="0"/>
              <a:t>)   $772m in 2014</a:t>
            </a:r>
          </a:p>
          <a:p>
            <a:pPr marL="285750" indent="-285750">
              <a:spcAft>
                <a:spcPts val="300"/>
              </a:spcAft>
              <a:buFont typeface="Wingdings" charset="2"/>
              <a:buChar char="ü"/>
            </a:pPr>
            <a:r>
              <a:rPr lang="en-US" sz="1400" dirty="0"/>
              <a:t>Total SA (</a:t>
            </a:r>
            <a:r>
              <a:rPr lang="en-US" sz="1400" dirty="0" err="1"/>
              <a:t>Fr</a:t>
            </a:r>
            <a:r>
              <a:rPr lang="en-US" sz="1400" dirty="0"/>
              <a:t>)  $398m in 2013</a:t>
            </a:r>
          </a:p>
          <a:p>
            <a:pPr marL="285750" indent="-285750">
              <a:spcAft>
                <a:spcPts val="300"/>
              </a:spcAft>
              <a:buFont typeface="Wingdings" charset="2"/>
              <a:buChar char="ü"/>
            </a:pPr>
            <a:r>
              <a:rPr lang="en-US" sz="1400" dirty="0"/>
              <a:t>Alcoa (USA)  $384m in 2014</a:t>
            </a:r>
          </a:p>
          <a:p>
            <a:pPr marL="285750" indent="-285750">
              <a:buFont typeface="Wingdings" charset="2"/>
              <a:buChar char="ü"/>
            </a:pPr>
            <a:r>
              <a:rPr lang="en-US" sz="1400" dirty="0"/>
              <a:t>JGC Corp (Jap) $218m in 2011</a:t>
            </a:r>
          </a:p>
        </p:txBody>
      </p:sp>
      <p:sp>
        <p:nvSpPr>
          <p:cNvPr id="7" name="Rectangle 6"/>
          <p:cNvSpPr/>
          <p:nvPr/>
        </p:nvSpPr>
        <p:spPr>
          <a:xfrm>
            <a:off x="4392488" y="6433591"/>
            <a:ext cx="4572000" cy="307777"/>
          </a:xfrm>
          <a:prstGeom prst="rect">
            <a:avLst/>
          </a:prstGeom>
        </p:spPr>
        <p:txBody>
          <a:bodyPr>
            <a:spAutoFit/>
          </a:bodyPr>
          <a:lstStyle/>
          <a:p>
            <a:r>
              <a:rPr lang="en-US" sz="1400" dirty="0">
                <a:solidFill>
                  <a:schemeClr val="bg1"/>
                </a:solidFill>
              </a:rPr>
              <a:t>Source:  Gibson Dunn &amp; FCPA Blog</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2</a:t>
            </a:fld>
            <a:endParaRPr lang="en-AU" sz="1400" dirty="0">
              <a:solidFill>
                <a:schemeClr val="bg1"/>
              </a:solidFill>
            </a:endParaRPr>
          </a:p>
        </p:txBody>
      </p:sp>
      <p:sp>
        <p:nvSpPr>
          <p:cNvPr id="8194" name="Rectangle 2"/>
          <p:cNvSpPr>
            <a:spLocks noGrp="1" noChangeArrowheads="1"/>
          </p:cNvSpPr>
          <p:nvPr>
            <p:ph type="ctrTitle" idx="4294967295"/>
          </p:nvPr>
        </p:nvSpPr>
        <p:spPr>
          <a:xfrm>
            <a:off x="0" y="620713"/>
            <a:ext cx="9144000" cy="1079500"/>
          </a:xfrm>
          <a:extLst>
            <a:ext uri="{FAA26D3D-D897-4be2-8F04-BA451C77F1D7}">
              <ma14:placeholderFlag xmlns:ma14="http://schemas.microsoft.com/office/mac/drawingml/2011/main" xmlns="" val="1"/>
            </a:ext>
          </a:extLst>
        </p:spPr>
        <p:txBody>
          <a:bodyPr>
            <a:noAutofit/>
          </a:bodyPr>
          <a:lstStyle/>
          <a:p>
            <a:pPr algn="ctr" eaLnBrk="1" hangingPunct="1">
              <a:defRPr/>
            </a:pPr>
            <a:r>
              <a:rPr lang="en-AU" sz="2800" b="1" dirty="0"/>
              <a:t>Recent Developments</a:t>
            </a:r>
            <a:r>
              <a:rPr lang="en-AU" sz="2800" dirty="0"/>
              <a:t> i</a:t>
            </a:r>
            <a:r>
              <a:rPr lang="en-AU" sz="2800" b="1" dirty="0"/>
              <a:t>n</a:t>
            </a:r>
            <a:br>
              <a:rPr lang="en-AU" sz="2800" b="1" dirty="0"/>
            </a:br>
            <a:r>
              <a:rPr lang="en-AU" sz="2800" b="1" dirty="0"/>
              <a:t>Anti-Bribery &amp; Corruption Enforcement</a:t>
            </a:r>
            <a:endParaRPr lang="en-US" sz="2800" dirty="0"/>
          </a:p>
        </p:txBody>
      </p:sp>
      <p:sp>
        <p:nvSpPr>
          <p:cNvPr id="56323" name="Rectangle 3"/>
          <p:cNvSpPr>
            <a:spLocks noGrp="1" noChangeArrowheads="1"/>
          </p:cNvSpPr>
          <p:nvPr>
            <p:ph type="subTitle" idx="4294967295"/>
          </p:nvPr>
        </p:nvSpPr>
        <p:spPr>
          <a:xfrm>
            <a:off x="611560" y="1844824"/>
            <a:ext cx="7920037" cy="4032250"/>
          </a:xfrm>
          <a:extLst>
            <a:ext uri="{FAA26D3D-D897-4be2-8F04-BA451C77F1D7}">
              <ma14:placeholderFlag xmlns:ma14="http://schemas.microsoft.com/office/mac/drawingml/2011/main" xmlns="" val="1"/>
            </a:ext>
          </a:extLst>
        </p:spPr>
        <p:txBody>
          <a:bodyPr>
            <a:noAutofit/>
          </a:bodyPr>
          <a:lstStyle/>
          <a:p>
            <a:pPr marL="0" indent="0" eaLnBrk="1" hangingPunct="1">
              <a:spcAft>
                <a:spcPts val="600"/>
              </a:spcAft>
              <a:buNone/>
              <a:defRPr/>
            </a:pPr>
            <a:r>
              <a:rPr lang="en-AU" sz="2000" b="1" dirty="0"/>
              <a:t>Global network</a:t>
            </a:r>
          </a:p>
          <a:p>
            <a:pPr marL="447675" indent="0" eaLnBrk="1" hangingPunct="1">
              <a:spcAft>
                <a:spcPts val="1200"/>
              </a:spcAft>
              <a:buNone/>
              <a:defRPr/>
            </a:pPr>
            <a:r>
              <a:rPr lang="en-AU" sz="2000" dirty="0"/>
              <a:t>A global network of anti-bribery regimes is being developed with vigour and being enforced rigorously.</a:t>
            </a:r>
          </a:p>
          <a:p>
            <a:pPr marL="0" indent="0" eaLnBrk="1" hangingPunct="1">
              <a:spcAft>
                <a:spcPts val="600"/>
              </a:spcAft>
              <a:buNone/>
              <a:defRPr/>
            </a:pPr>
            <a:r>
              <a:rPr lang="en-AU" sz="2000" b="1" dirty="0"/>
              <a:t>Extra-territorial reach</a:t>
            </a:r>
          </a:p>
          <a:p>
            <a:pPr marL="447675" indent="0" eaLnBrk="1" hangingPunct="1">
              <a:spcAft>
                <a:spcPts val="1200"/>
              </a:spcAft>
              <a:buNone/>
              <a:defRPr/>
            </a:pPr>
            <a:r>
              <a:rPr lang="en-AU" sz="2000" dirty="0"/>
              <a:t>Companies need to be aware of various domestic regimes and risk of being captured by extra-territorial application of regimes in USA, Canada, UK and Australia.</a:t>
            </a:r>
          </a:p>
          <a:p>
            <a:pPr marL="0" indent="0">
              <a:spcAft>
                <a:spcPts val="600"/>
              </a:spcAft>
              <a:buClr>
                <a:srgbClr val="FFFFFF"/>
              </a:buClr>
              <a:buNone/>
            </a:pPr>
            <a:r>
              <a:rPr lang="en-AU" altLang="en-US" sz="2000" b="1" dirty="0"/>
              <a:t>“</a:t>
            </a:r>
            <a:r>
              <a:rPr lang="en-AU" sz="2000" b="1" dirty="0"/>
              <a:t>Mind the Gap</a:t>
            </a:r>
            <a:r>
              <a:rPr lang="en-AU" altLang="en-US" sz="2000" b="1" dirty="0"/>
              <a:t>”</a:t>
            </a:r>
            <a:endParaRPr lang="en-AU" sz="2000" b="1" dirty="0"/>
          </a:p>
          <a:p>
            <a:pPr marL="447675" indent="0">
              <a:spcAft>
                <a:spcPts val="1200"/>
              </a:spcAft>
              <a:buClr>
                <a:srgbClr val="FFFFFF"/>
              </a:buClr>
              <a:buNone/>
            </a:pPr>
            <a:r>
              <a:rPr lang="en-AU" sz="2000" dirty="0"/>
              <a:t>Wide gap between established corporate procedures and emerging, increasingly tough legal requirements.</a:t>
            </a:r>
          </a:p>
        </p:txBody>
      </p:sp>
    </p:spTree>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20</a:t>
            </a:fld>
            <a:endParaRPr lang="en-AU" sz="1400" dirty="0">
              <a:solidFill>
                <a:schemeClr val="bg1"/>
              </a:solidFill>
            </a:endParaRPr>
          </a:p>
        </p:txBody>
      </p:sp>
      <p:sp>
        <p:nvSpPr>
          <p:cNvPr id="8194" name="Rectangle 2"/>
          <p:cNvSpPr>
            <a:spLocks noGrp="1" noChangeArrowheads="1"/>
          </p:cNvSpPr>
          <p:nvPr>
            <p:ph type="ctrTitle" idx="4294967295"/>
          </p:nvPr>
        </p:nvSpPr>
        <p:spPr>
          <a:xfrm>
            <a:off x="0" y="908521"/>
            <a:ext cx="9144000" cy="576263"/>
          </a:xfrm>
          <a:extLst>
            <a:ext uri="{FAA26D3D-D897-4be2-8F04-BA451C77F1D7}">
              <ma14:placeholderFlag xmlns:ma14="http://schemas.microsoft.com/office/mac/drawingml/2011/main" xmlns="" val="1"/>
            </a:ext>
          </a:extLst>
        </p:spPr>
        <p:txBody>
          <a:bodyPr>
            <a:noAutofit/>
          </a:bodyPr>
          <a:lstStyle/>
          <a:p>
            <a:pPr algn="ctr" eaLnBrk="1" hangingPunct="1"/>
            <a:r>
              <a:rPr lang="en-AU" sz="2800" b="1" dirty="0">
                <a:ea typeface="ＭＳ Ｐゴシック" pitchFamily="34" charset="-128"/>
              </a:rPr>
              <a:t>Policy Documents – only the first step</a:t>
            </a:r>
            <a:endParaRPr lang="en-US" sz="2800" dirty="0">
              <a:ea typeface="ＭＳ Ｐゴシック" pitchFamily="34" charset="-128"/>
            </a:endParaRPr>
          </a:p>
        </p:txBody>
      </p:sp>
      <p:sp>
        <p:nvSpPr>
          <p:cNvPr id="56323" name="Rectangle 3"/>
          <p:cNvSpPr>
            <a:spLocks noGrp="1" noChangeArrowheads="1"/>
          </p:cNvSpPr>
          <p:nvPr>
            <p:ph type="subTitle" idx="4294967295"/>
          </p:nvPr>
        </p:nvSpPr>
        <p:spPr>
          <a:xfrm>
            <a:off x="323528" y="1556668"/>
            <a:ext cx="7669212" cy="4392612"/>
          </a:xfrm>
          <a:extLst>
            <a:ext uri="{FAA26D3D-D897-4be2-8F04-BA451C77F1D7}">
              <ma14:placeholderFlag xmlns:ma14="http://schemas.microsoft.com/office/mac/drawingml/2011/main" xmlns="" val="1"/>
            </a:ext>
          </a:extLst>
        </p:spPr>
        <p:txBody>
          <a:bodyPr>
            <a:noAutofit/>
          </a:bodyPr>
          <a:lstStyle/>
          <a:p>
            <a:pPr marL="342900" indent="-342900" eaLnBrk="1" hangingPunct="1">
              <a:spcAft>
                <a:spcPts val="600"/>
              </a:spcAft>
              <a:buFont typeface="Arial"/>
              <a:buChar char="•"/>
              <a:defRPr/>
            </a:pPr>
            <a:r>
              <a:rPr lang="en-AU" sz="2000" dirty="0"/>
              <a:t>Having a policy document is not sufficient.</a:t>
            </a:r>
          </a:p>
          <a:p>
            <a:pPr marL="342900" indent="-342900" eaLnBrk="1" hangingPunct="1">
              <a:spcAft>
                <a:spcPts val="600"/>
              </a:spcAft>
              <a:buFont typeface="Arial"/>
              <a:buChar char="•"/>
              <a:defRPr/>
            </a:pPr>
            <a:r>
              <a:rPr lang="en-AU" sz="2000" b="1" dirty="0"/>
              <a:t>Ethical Corporate Culture</a:t>
            </a:r>
            <a:r>
              <a:rPr lang="en-AU" sz="2000" dirty="0"/>
              <a:t>: Need to be able to demonstrate the practical application of the policy provisions.</a:t>
            </a:r>
          </a:p>
          <a:p>
            <a:pPr>
              <a:spcAft>
                <a:spcPts val="600"/>
              </a:spcAft>
              <a:buFont typeface="Arial"/>
              <a:buChar char="•"/>
              <a:defRPr/>
            </a:pPr>
            <a:r>
              <a:rPr lang="en-AU" sz="2000" dirty="0"/>
              <a:t>Staff from CEO to the “coal face” need to be able to convince an outsider they understand the Anti-Bribery &amp; Corruption policy,        are implementing the provisions of the policy, and in turn are contributing to building an ethical corporate culture.</a:t>
            </a:r>
          </a:p>
          <a:p>
            <a:pPr>
              <a:spcAft>
                <a:spcPts val="600"/>
              </a:spcAft>
              <a:buFont typeface="Arial"/>
              <a:buChar char="•"/>
              <a:defRPr/>
            </a:pPr>
            <a:r>
              <a:rPr lang="en-AU" sz="2000" dirty="0"/>
              <a:t>Appropriate training must be undertaken, appropriately documented. Duly acknowledged by recipients and discussed and recorded at Board level.</a:t>
            </a:r>
          </a:p>
          <a:p>
            <a:pPr>
              <a:spcAft>
                <a:spcPts val="600"/>
              </a:spcAft>
              <a:buFont typeface="Arial"/>
              <a:buChar char="•"/>
              <a:defRPr/>
            </a:pPr>
            <a:r>
              <a:rPr lang="en-AU" sz="2000" b="1" dirty="0"/>
              <a:t>Proportionate procedures with appropriate monitoring and review to ensure traction, compliance &amp; value protection/ creation.</a:t>
            </a:r>
          </a:p>
          <a:p>
            <a:pPr marL="342900" indent="-342900" eaLnBrk="1" hangingPunct="1">
              <a:spcAft>
                <a:spcPts val="600"/>
              </a:spcAft>
              <a:buFont typeface="Arial"/>
              <a:buChar char="•"/>
              <a:defRPr/>
            </a:pPr>
            <a:endParaRPr lang="en-AU" sz="2000" dirty="0"/>
          </a:p>
          <a:p>
            <a:pPr marL="342900" indent="-342900" eaLnBrk="1" hangingPunct="1">
              <a:spcAft>
                <a:spcPts val="0"/>
              </a:spcAft>
              <a:buFontTx/>
              <a:buChar char="•"/>
              <a:defRPr/>
            </a:pPr>
            <a:endParaRPr lang="en-AU" sz="2000" b="1"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63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21</a:t>
            </a:fld>
            <a:endParaRPr lang="en-AU" sz="1400" dirty="0">
              <a:solidFill>
                <a:schemeClr val="bg1"/>
              </a:solidFill>
            </a:endParaRPr>
          </a:p>
        </p:txBody>
      </p:sp>
      <p:sp>
        <p:nvSpPr>
          <p:cNvPr id="8194" name="Rectangle 2"/>
          <p:cNvSpPr>
            <a:spLocks noGrp="1" noChangeArrowheads="1"/>
          </p:cNvSpPr>
          <p:nvPr>
            <p:ph type="ctrTitle" idx="4294967295"/>
          </p:nvPr>
        </p:nvSpPr>
        <p:spPr>
          <a:xfrm>
            <a:off x="0" y="765175"/>
            <a:ext cx="9144000" cy="576263"/>
          </a:xfrm>
          <a:extLst>
            <a:ext uri="{FAA26D3D-D897-4be2-8F04-BA451C77F1D7}">
              <ma14:placeholderFlag xmlns:ma14="http://schemas.microsoft.com/office/mac/drawingml/2011/main" xmlns="" val="1"/>
            </a:ext>
          </a:extLst>
        </p:spPr>
        <p:txBody>
          <a:bodyPr>
            <a:noAutofit/>
          </a:bodyPr>
          <a:lstStyle/>
          <a:p>
            <a:pPr algn="ctr" eaLnBrk="1" hangingPunct="1"/>
            <a:r>
              <a:rPr lang="en-AU" sz="2800" dirty="0">
                <a:ea typeface="ＭＳ Ｐゴシック" pitchFamily="34" charset="-128"/>
              </a:rPr>
              <a:t>On-going </a:t>
            </a:r>
            <a:r>
              <a:rPr lang="en-AU" sz="2800" b="1" dirty="0">
                <a:ea typeface="ＭＳ Ｐゴシック" pitchFamily="34" charset="-128"/>
              </a:rPr>
              <a:t>Due Diligence</a:t>
            </a:r>
            <a:endParaRPr lang="en-US" sz="2800" dirty="0">
              <a:ea typeface="ＭＳ Ｐゴシック" pitchFamily="34" charset="-128"/>
            </a:endParaRPr>
          </a:p>
        </p:txBody>
      </p:sp>
      <p:sp>
        <p:nvSpPr>
          <p:cNvPr id="56323" name="Rectangle 3"/>
          <p:cNvSpPr>
            <a:spLocks noGrp="1" noChangeArrowheads="1"/>
          </p:cNvSpPr>
          <p:nvPr>
            <p:ph type="subTitle" idx="4294967295"/>
          </p:nvPr>
        </p:nvSpPr>
        <p:spPr>
          <a:xfrm>
            <a:off x="395536" y="1773584"/>
            <a:ext cx="7669212" cy="4103688"/>
          </a:xfrm>
          <a:extLst>
            <a:ext uri="{FAA26D3D-D897-4be2-8F04-BA451C77F1D7}">
              <ma14:placeholderFlag xmlns:ma14="http://schemas.microsoft.com/office/mac/drawingml/2011/main" xmlns="" val="1"/>
            </a:ext>
          </a:extLst>
        </p:spPr>
        <p:txBody>
          <a:bodyPr>
            <a:noAutofit/>
          </a:bodyPr>
          <a:lstStyle/>
          <a:p>
            <a:pPr marL="342900" indent="-342900" eaLnBrk="1" hangingPunct="1">
              <a:spcAft>
                <a:spcPts val="600"/>
              </a:spcAft>
              <a:buFont typeface="Arial"/>
              <a:buChar char="•"/>
              <a:defRPr/>
            </a:pPr>
            <a:r>
              <a:rPr lang="en-AU" sz="2000" dirty="0"/>
              <a:t>Undertake appropriate due diligence on new business partners, agents and tender processes,</a:t>
            </a:r>
          </a:p>
          <a:p>
            <a:pPr marL="342900" indent="-342900" eaLnBrk="1" hangingPunct="1">
              <a:spcAft>
                <a:spcPts val="600"/>
              </a:spcAft>
              <a:buFont typeface="Arial"/>
              <a:buChar char="•"/>
              <a:defRPr/>
            </a:pPr>
            <a:r>
              <a:rPr lang="en-AU" sz="2000" dirty="0"/>
              <a:t>Include reference to Company Policy documents, </a:t>
            </a:r>
          </a:p>
          <a:p>
            <a:pPr>
              <a:spcAft>
                <a:spcPts val="600"/>
              </a:spcAft>
              <a:buFont typeface="Arial"/>
              <a:buChar char="•"/>
              <a:defRPr/>
            </a:pPr>
            <a:r>
              <a:rPr lang="en-AU" sz="2000" dirty="0"/>
              <a:t>Establish continuous monitoring and internal audit protocols,</a:t>
            </a:r>
          </a:p>
          <a:p>
            <a:pPr marL="342900" indent="-342900" eaLnBrk="1" hangingPunct="1">
              <a:spcAft>
                <a:spcPts val="600"/>
              </a:spcAft>
              <a:buFont typeface="Arial"/>
              <a:buChar char="•"/>
              <a:defRPr/>
            </a:pPr>
            <a:r>
              <a:rPr lang="en-AU" sz="2000" dirty="0"/>
              <a:t>Include “Right-to-audit” clauses over third parties,</a:t>
            </a:r>
          </a:p>
          <a:p>
            <a:pPr marL="342900" indent="-342900" eaLnBrk="1" hangingPunct="1">
              <a:spcAft>
                <a:spcPts val="600"/>
              </a:spcAft>
              <a:buFont typeface="Arial"/>
              <a:buChar char="•"/>
              <a:defRPr/>
            </a:pPr>
            <a:r>
              <a:rPr lang="en-AU" sz="2000" dirty="0"/>
              <a:t>Actively search for Red Flags,</a:t>
            </a:r>
          </a:p>
          <a:p>
            <a:pPr marL="342900" indent="-342900" eaLnBrk="1" hangingPunct="1">
              <a:spcAft>
                <a:spcPts val="600"/>
              </a:spcAft>
              <a:buFont typeface="Arial"/>
              <a:buChar char="•"/>
              <a:defRPr/>
            </a:pPr>
            <a:r>
              <a:rPr lang="en-AU" sz="2000" dirty="0"/>
              <a:t>Use data analytics technology to identify abnormal activity that may require more thorough investigation, and</a:t>
            </a:r>
          </a:p>
          <a:p>
            <a:pPr marL="342900" indent="-342900" eaLnBrk="1" hangingPunct="1">
              <a:spcAft>
                <a:spcPts val="600"/>
              </a:spcAft>
              <a:buFont typeface="Arial"/>
              <a:buChar char="•"/>
              <a:defRPr/>
            </a:pPr>
            <a:r>
              <a:rPr lang="en-AU" sz="2000" dirty="0"/>
              <a:t>Support Whistle-blowers with appropriate internet anonymity.</a:t>
            </a:r>
          </a:p>
          <a:p>
            <a:pPr marL="342900" indent="-342900" eaLnBrk="1" hangingPunct="1">
              <a:spcAft>
                <a:spcPts val="600"/>
              </a:spcAft>
              <a:buFont typeface="Arial"/>
              <a:buChar char="•"/>
              <a:defRPr/>
            </a:pPr>
            <a:endParaRPr lang="en-AU" sz="2000" b="1" dirty="0"/>
          </a:p>
          <a:p>
            <a:pPr marL="342900" indent="-342900" eaLnBrk="1" hangingPunct="1">
              <a:spcAft>
                <a:spcPts val="600"/>
              </a:spcAft>
              <a:buFont typeface="Arial"/>
              <a:buChar char="•"/>
              <a:defRPr/>
            </a:pPr>
            <a:endParaRPr lang="en-AU" sz="2000" dirty="0"/>
          </a:p>
          <a:p>
            <a:pPr marL="342900" indent="-342900" eaLnBrk="1" hangingPunct="1">
              <a:spcAft>
                <a:spcPts val="0"/>
              </a:spcAft>
              <a:buFontTx/>
              <a:buChar char="•"/>
              <a:defRPr/>
            </a:pPr>
            <a:endParaRPr lang="en-AU" sz="2000" b="1" dirty="0"/>
          </a:p>
        </p:txBody>
      </p:sp>
    </p:spTree>
    <p:extLst>
      <p:ext uri="{BB962C8B-B14F-4D97-AF65-F5344CB8AC3E}">
        <p14:creationId xmlns:p14="http://schemas.microsoft.com/office/powerpoint/2010/main" val="278566250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63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22</a:t>
            </a:fld>
            <a:endParaRPr lang="en-AU" sz="1400" dirty="0">
              <a:solidFill>
                <a:schemeClr val="bg1"/>
              </a:solidFill>
            </a:endParaRPr>
          </a:p>
        </p:txBody>
      </p:sp>
      <p:sp>
        <p:nvSpPr>
          <p:cNvPr id="8194" name="Rectangle 2"/>
          <p:cNvSpPr>
            <a:spLocks noGrp="1" noChangeArrowheads="1"/>
          </p:cNvSpPr>
          <p:nvPr>
            <p:ph type="ctrTitle" idx="4294967295"/>
          </p:nvPr>
        </p:nvSpPr>
        <p:spPr>
          <a:xfrm>
            <a:off x="0" y="763935"/>
            <a:ext cx="9144000" cy="504825"/>
          </a:xfrm>
          <a:extLst>
            <a:ext uri="{FAA26D3D-D897-4be2-8F04-BA451C77F1D7}">
              <ma14:placeholderFlag xmlns:ma14="http://schemas.microsoft.com/office/mac/drawingml/2011/main" xmlns="" val="1"/>
            </a:ext>
          </a:extLst>
        </p:spPr>
        <p:txBody>
          <a:bodyPr>
            <a:noAutofit/>
          </a:bodyPr>
          <a:lstStyle/>
          <a:p>
            <a:pPr algn="ctr" eaLnBrk="1" hangingPunct="1">
              <a:defRPr/>
            </a:pPr>
            <a:r>
              <a:rPr lang="en-AU" sz="2800" b="1" dirty="0"/>
              <a:t>Corporate Liability</a:t>
            </a:r>
            <a:endParaRPr lang="en-US" sz="2800" dirty="0"/>
          </a:p>
        </p:txBody>
      </p:sp>
      <p:sp>
        <p:nvSpPr>
          <p:cNvPr id="56323" name="Rectangle 3"/>
          <p:cNvSpPr>
            <a:spLocks noGrp="1" noChangeArrowheads="1"/>
          </p:cNvSpPr>
          <p:nvPr>
            <p:ph type="subTitle" idx="4294967295"/>
          </p:nvPr>
        </p:nvSpPr>
        <p:spPr>
          <a:xfrm>
            <a:off x="467544" y="1413817"/>
            <a:ext cx="7777162" cy="1295921"/>
          </a:xfrm>
          <a:extLst>
            <a:ext uri="{FAA26D3D-D897-4be2-8F04-BA451C77F1D7}">
              <ma14:placeholderFlag xmlns:ma14="http://schemas.microsoft.com/office/mac/drawingml/2011/main" xmlns="" val="1"/>
            </a:ext>
          </a:extLst>
        </p:spPr>
        <p:txBody>
          <a:bodyPr>
            <a:noAutofit/>
          </a:bodyPr>
          <a:lstStyle/>
          <a:p>
            <a:pPr marL="0" indent="0" eaLnBrk="1" hangingPunct="1">
              <a:buNone/>
            </a:pPr>
            <a:r>
              <a:rPr lang="en-AU" sz="2000" b="1" dirty="0">
                <a:ea typeface="ＭＳ Ｐゴシック" pitchFamily="34" charset="-128"/>
              </a:rPr>
              <a:t>Corporate liability established when an offence committed by an employee, agent or officer of the company and the company </a:t>
            </a:r>
            <a:r>
              <a:rPr lang="en-AU" altLang="en-US" sz="2000" b="1" dirty="0">
                <a:ea typeface="ＭＳ Ｐゴシック" pitchFamily="34" charset="-128"/>
              </a:rPr>
              <a:t>“</a:t>
            </a:r>
            <a:r>
              <a:rPr lang="en-AU" sz="2000" b="1" dirty="0">
                <a:ea typeface="ＭＳ Ｐゴシック" pitchFamily="34" charset="-128"/>
              </a:rPr>
              <a:t>expressly, tacitly or impliedly</a:t>
            </a:r>
            <a:r>
              <a:rPr lang="en-AU" altLang="en-US" sz="2000" b="1" dirty="0">
                <a:ea typeface="ＭＳ Ｐゴシック" pitchFamily="34" charset="-128"/>
              </a:rPr>
              <a:t>”</a:t>
            </a:r>
            <a:r>
              <a:rPr lang="en-AU" sz="2000" b="1" dirty="0">
                <a:ea typeface="ＭＳ Ｐゴシック" pitchFamily="34" charset="-128"/>
              </a:rPr>
              <a:t> authorised or permitted the commission of an offence,</a:t>
            </a:r>
          </a:p>
        </p:txBody>
      </p:sp>
      <p:sp>
        <p:nvSpPr>
          <p:cNvPr id="5" name="Rectangle 3"/>
          <p:cNvSpPr txBox="1">
            <a:spLocks noChangeArrowheads="1"/>
          </p:cNvSpPr>
          <p:nvPr/>
        </p:nvSpPr>
        <p:spPr bwMode="auto">
          <a:xfrm>
            <a:off x="467544" y="2709738"/>
            <a:ext cx="7826473" cy="3024336"/>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108585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buClr>
                <a:srgbClr val="FFFFFF"/>
              </a:buClr>
            </a:pPr>
            <a:r>
              <a:rPr lang="en-AU" altLang="en-US" sz="2000" b="1" dirty="0">
                <a:latin typeface="+mn-lt"/>
              </a:rPr>
              <a:t>“</a:t>
            </a:r>
            <a:r>
              <a:rPr lang="en-AU" sz="2000" b="1" dirty="0">
                <a:latin typeface="+mn-lt"/>
              </a:rPr>
              <a:t>Authorisation or Permission</a:t>
            </a:r>
            <a:r>
              <a:rPr lang="en-AU" altLang="en-US" sz="2000" b="1" dirty="0">
                <a:latin typeface="+mn-lt"/>
              </a:rPr>
              <a:t>”</a:t>
            </a:r>
            <a:r>
              <a:rPr lang="en-AU" sz="2000" b="1" dirty="0">
                <a:latin typeface="+mn-lt"/>
              </a:rPr>
              <a:t> by the company can be established by showing:</a:t>
            </a:r>
          </a:p>
          <a:p>
            <a:pPr lvl="1" eaLnBrk="1" hangingPunct="1">
              <a:spcBef>
                <a:spcPct val="20000"/>
              </a:spcBef>
              <a:buClr>
                <a:schemeClr val="tx1"/>
              </a:buClr>
              <a:buFontTx/>
              <a:buChar char="•"/>
            </a:pPr>
            <a:r>
              <a:rPr lang="en-AU" sz="2000" dirty="0">
                <a:latin typeface="+mn-lt"/>
              </a:rPr>
              <a:t>The board of directors or a high managerial agent intentionally, knowingly or recklessly carried out the conduct or expressly, tacitly or impliedly permitted the commission of an offence,</a:t>
            </a:r>
          </a:p>
          <a:p>
            <a:pPr lvl="1" eaLnBrk="1" hangingPunct="1">
              <a:spcBef>
                <a:spcPct val="20000"/>
              </a:spcBef>
              <a:buClr>
                <a:schemeClr val="tx1"/>
              </a:buClr>
              <a:buFontTx/>
              <a:buChar char="•"/>
            </a:pPr>
            <a:r>
              <a:rPr lang="en-AU" sz="2000" dirty="0">
                <a:latin typeface="+mn-lt"/>
              </a:rPr>
              <a:t>A corporate culture existed that directed, encouraged, tolerated or led to an offence, or</a:t>
            </a:r>
          </a:p>
          <a:p>
            <a:pPr lvl="1" eaLnBrk="1" hangingPunct="1">
              <a:spcBef>
                <a:spcPct val="20000"/>
              </a:spcBef>
              <a:buClr>
                <a:schemeClr val="tx1"/>
              </a:buClr>
              <a:buFontTx/>
              <a:buChar char="•"/>
            </a:pPr>
            <a:r>
              <a:rPr lang="en-AU" sz="2000" dirty="0">
                <a:latin typeface="+mn-lt"/>
              </a:rPr>
              <a:t>The company failed to create and maintain a corporate culture that required compliance with the relevant laws.</a:t>
            </a:r>
            <a:endParaRPr lang="en-US" sz="2000" dirty="0">
              <a:latin typeface="+mn-lt"/>
            </a:endParaRPr>
          </a:p>
        </p:txBody>
      </p:sp>
      <p:sp>
        <p:nvSpPr>
          <p:cNvPr id="6" name="Rectangle 3"/>
          <p:cNvSpPr txBox="1">
            <a:spLocks noChangeArrowheads="1"/>
          </p:cNvSpPr>
          <p:nvPr/>
        </p:nvSpPr>
        <p:spPr bwMode="auto">
          <a:xfrm>
            <a:off x="448849" y="5734074"/>
            <a:ext cx="6983412" cy="5032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l" rtl="0" eaLnBrk="0" fontAlgn="base" hangingPunct="0">
              <a:spcBef>
                <a:spcPct val="20000"/>
              </a:spcBef>
              <a:spcAft>
                <a:spcPct val="0"/>
              </a:spcAft>
              <a:buClr>
                <a:srgbClr val="FFFFFF"/>
              </a:buClr>
              <a:buFontTx/>
              <a:buNone/>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a:lstStyle>
          <a:p>
            <a:pPr eaLnBrk="1" hangingPunct="1">
              <a:spcAft>
                <a:spcPts val="0"/>
              </a:spcAft>
              <a:defRPr/>
            </a:pPr>
            <a:r>
              <a:rPr lang="en-AU" sz="2000" b="1" dirty="0"/>
              <a:t>Not knowing is no defence, if in a position to know.</a:t>
            </a:r>
          </a:p>
          <a:p>
            <a:pPr eaLnBrk="1" hangingPunct="1">
              <a:defRPr/>
            </a:pPr>
            <a:endParaRPr lang="en-AU" sz="2000" dirty="0"/>
          </a:p>
          <a:p>
            <a:pPr marL="342900" indent="-342900" eaLnBrk="1" hangingPunct="1">
              <a:defRPr/>
            </a:pPr>
            <a:endParaRPr lang="en-US" sz="20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6323" grpId="0" build="p"/>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23</a:t>
            </a:fld>
            <a:endParaRPr lang="en-AU" sz="1400" dirty="0">
              <a:solidFill>
                <a:schemeClr val="bg1"/>
              </a:solidFill>
            </a:endParaRPr>
          </a:p>
        </p:txBody>
      </p:sp>
      <p:sp>
        <p:nvSpPr>
          <p:cNvPr id="8194" name="Rectangle 2"/>
          <p:cNvSpPr>
            <a:spLocks noGrp="1" noChangeArrowheads="1"/>
          </p:cNvSpPr>
          <p:nvPr>
            <p:ph type="ctrTitle" idx="4294967295"/>
          </p:nvPr>
        </p:nvSpPr>
        <p:spPr>
          <a:xfrm>
            <a:off x="0" y="692696"/>
            <a:ext cx="9144000" cy="577850"/>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Director Liability</a:t>
            </a:r>
            <a:endParaRPr lang="en-US" sz="2800" dirty="0"/>
          </a:p>
        </p:txBody>
      </p:sp>
      <p:sp>
        <p:nvSpPr>
          <p:cNvPr id="56323" name="Rectangle 3"/>
          <p:cNvSpPr>
            <a:spLocks noGrp="1" noChangeArrowheads="1"/>
          </p:cNvSpPr>
          <p:nvPr>
            <p:ph type="subTitle" idx="4294967295"/>
          </p:nvPr>
        </p:nvSpPr>
        <p:spPr>
          <a:xfrm>
            <a:off x="395536" y="1340768"/>
            <a:ext cx="7526337" cy="1800225"/>
          </a:xfrm>
          <a:extLst>
            <a:ext uri="{FAA26D3D-D897-4be2-8F04-BA451C77F1D7}">
              <ma14:placeholderFlag xmlns:ma14="http://schemas.microsoft.com/office/mac/drawingml/2011/main" xmlns="" val="1"/>
            </a:ext>
          </a:extLst>
        </p:spPr>
        <p:txBody>
          <a:bodyPr>
            <a:normAutofit/>
          </a:bodyPr>
          <a:lstStyle/>
          <a:p>
            <a:pPr marL="0" indent="0" eaLnBrk="1" hangingPunct="1">
              <a:spcAft>
                <a:spcPts val="300"/>
              </a:spcAft>
              <a:buNone/>
              <a:defRPr/>
            </a:pPr>
            <a:r>
              <a:rPr lang="en-AU" sz="2000" b="1" dirty="0"/>
              <a:t>Anti-Bribery Laws expose directors to criminal and personal liability,</a:t>
            </a:r>
          </a:p>
          <a:p>
            <a:pPr marL="1085850" lvl="1" indent="-342900" eaLnBrk="1" hangingPunct="1">
              <a:defRPr/>
            </a:pPr>
            <a:r>
              <a:rPr lang="en-AU" sz="2000" dirty="0"/>
              <a:t>Criminal liability does not require direct involvement,</a:t>
            </a:r>
          </a:p>
          <a:p>
            <a:pPr marL="1085850" lvl="1" indent="-342900" eaLnBrk="1" hangingPunct="1">
              <a:spcAft>
                <a:spcPts val="600"/>
              </a:spcAft>
              <a:defRPr/>
            </a:pPr>
            <a:r>
              <a:rPr lang="en-AU" sz="2000" dirty="0"/>
              <a:t>Failure to ensure company has a sufficiently strong corporate culture of compliance with anti-bribery &amp; corruption legislation can suffice.</a:t>
            </a:r>
          </a:p>
        </p:txBody>
      </p:sp>
      <p:sp>
        <p:nvSpPr>
          <p:cNvPr id="5" name="Rectangle 3"/>
          <p:cNvSpPr txBox="1">
            <a:spLocks noChangeArrowheads="1"/>
          </p:cNvSpPr>
          <p:nvPr/>
        </p:nvSpPr>
        <p:spPr bwMode="auto">
          <a:xfrm>
            <a:off x="467544" y="4149080"/>
            <a:ext cx="7709916" cy="187220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l" rtl="0" eaLnBrk="0" fontAlgn="base" hangingPunct="0">
              <a:spcBef>
                <a:spcPct val="20000"/>
              </a:spcBef>
              <a:spcAft>
                <a:spcPct val="0"/>
              </a:spcAft>
              <a:buClr>
                <a:srgbClr val="FFFFFF"/>
              </a:buClr>
              <a:buFontTx/>
              <a:buNone/>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a:lstStyle>
          <a:p>
            <a:pPr eaLnBrk="1" hangingPunct="1">
              <a:defRPr/>
            </a:pPr>
            <a:r>
              <a:rPr lang="en-AU" sz="2000" b="1" dirty="0"/>
              <a:t>ASIC expectations of directors:</a:t>
            </a:r>
          </a:p>
          <a:p>
            <a:pPr marL="1085850" lvl="1" indent="-342900" eaLnBrk="1" hangingPunct="1">
              <a:buFont typeface="Arial"/>
              <a:buChar char="•"/>
              <a:defRPr/>
            </a:pPr>
            <a:r>
              <a:rPr lang="en-AU" sz="2000" dirty="0"/>
              <a:t>Must understand the business and how company is run,</a:t>
            </a:r>
          </a:p>
          <a:p>
            <a:pPr marL="1085850" lvl="1" indent="-342900" eaLnBrk="1" hangingPunct="1">
              <a:buFont typeface="Arial"/>
              <a:buChar char="•"/>
              <a:defRPr/>
            </a:pPr>
            <a:r>
              <a:rPr lang="en-AU" sz="2000" dirty="0"/>
              <a:t>Must apply an enquiring mind and be constructively sceptical,</a:t>
            </a:r>
          </a:p>
          <a:p>
            <a:pPr marL="1085850" lvl="1" indent="-342900" eaLnBrk="1" hangingPunct="1">
              <a:spcAft>
                <a:spcPts val="0"/>
              </a:spcAft>
              <a:buFont typeface="Arial"/>
              <a:buChar char="•"/>
              <a:defRPr/>
            </a:pPr>
            <a:r>
              <a:rPr lang="en-AU" sz="2000" dirty="0"/>
              <a:t>Individual responsibilities not limited to field of expertise.</a:t>
            </a:r>
          </a:p>
          <a:p>
            <a:pPr eaLnBrk="1" hangingPunct="1">
              <a:defRPr/>
            </a:pPr>
            <a:r>
              <a:rPr lang="en-AU" sz="2000" b="1" dirty="0"/>
              <a:t>D&amp;O insurance will not cover penalties for a foreign bribery offence.</a:t>
            </a:r>
          </a:p>
        </p:txBody>
      </p:sp>
      <p:sp>
        <p:nvSpPr>
          <p:cNvPr id="6" name="Rectangle 3"/>
          <p:cNvSpPr txBox="1">
            <a:spLocks noChangeArrowheads="1"/>
          </p:cNvSpPr>
          <p:nvPr/>
        </p:nvSpPr>
        <p:spPr bwMode="auto">
          <a:xfrm>
            <a:off x="467544" y="3140968"/>
            <a:ext cx="7454527" cy="100811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l" rtl="0" eaLnBrk="0" fontAlgn="base" hangingPunct="0">
              <a:spcBef>
                <a:spcPct val="20000"/>
              </a:spcBef>
              <a:spcAft>
                <a:spcPct val="0"/>
              </a:spcAft>
              <a:buClr>
                <a:srgbClr val="FFFFFF"/>
              </a:buClr>
              <a:buFontTx/>
              <a:buNone/>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a:lstStyle>
          <a:p>
            <a:pPr eaLnBrk="1" hangingPunct="1">
              <a:defRPr/>
            </a:pPr>
            <a:r>
              <a:rPr lang="en-AU" sz="2000" b="1" dirty="0"/>
              <a:t>Following OECD criticism on lack of enforcement, AFP expected to work more aggressively and more closely with ASIC to pursue individuals and companies.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6323" grpId="0" build="p"/>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24</a:t>
            </a:fld>
            <a:endParaRPr lang="en-AU" sz="1400" dirty="0">
              <a:solidFill>
                <a:schemeClr val="bg1"/>
              </a:solidFill>
            </a:endParaRPr>
          </a:p>
        </p:txBody>
      </p:sp>
      <p:sp>
        <p:nvSpPr>
          <p:cNvPr id="8194" name="Rectangle 2"/>
          <p:cNvSpPr>
            <a:spLocks noGrp="1" noChangeArrowheads="1"/>
          </p:cNvSpPr>
          <p:nvPr>
            <p:ph type="ctrTitle" idx="4294967295"/>
          </p:nvPr>
        </p:nvSpPr>
        <p:spPr>
          <a:xfrm>
            <a:off x="0" y="836712"/>
            <a:ext cx="9144000" cy="577850"/>
          </a:xfrm>
          <a:extLst>
            <a:ext uri="{FAA26D3D-D897-4be2-8F04-BA451C77F1D7}">
              <ma14:placeholderFlag xmlns:ma14="http://schemas.microsoft.com/office/mac/drawingml/2011/main" xmlns="" val="1"/>
            </a:ext>
          </a:extLst>
        </p:spPr>
        <p:txBody>
          <a:bodyPr>
            <a:noAutofit/>
          </a:bodyPr>
          <a:lstStyle/>
          <a:p>
            <a:pPr algn="ctr" eaLnBrk="1" hangingPunct="1">
              <a:defRPr/>
            </a:pPr>
            <a:r>
              <a:rPr lang="en-AU" sz="2800" b="1" dirty="0"/>
              <a:t>Beyond Anti-Bribery Law</a:t>
            </a:r>
            <a:endParaRPr lang="en-US" sz="2800" dirty="0"/>
          </a:p>
        </p:txBody>
      </p:sp>
      <p:sp>
        <p:nvSpPr>
          <p:cNvPr id="56323" name="Rectangle 3"/>
          <p:cNvSpPr>
            <a:spLocks noGrp="1" noChangeArrowheads="1"/>
          </p:cNvSpPr>
          <p:nvPr>
            <p:ph type="subTitle" idx="4294967295"/>
          </p:nvPr>
        </p:nvSpPr>
        <p:spPr>
          <a:xfrm>
            <a:off x="395536" y="1766813"/>
            <a:ext cx="7920037" cy="1223962"/>
          </a:xfrm>
          <a:extLst>
            <a:ext uri="{FAA26D3D-D897-4be2-8F04-BA451C77F1D7}">
              <ma14:placeholderFlag xmlns:ma14="http://schemas.microsoft.com/office/mac/drawingml/2011/main" xmlns="" val="1"/>
            </a:ext>
          </a:extLst>
        </p:spPr>
        <p:txBody>
          <a:bodyPr>
            <a:normAutofit fontScale="92500" lnSpcReduction="20000"/>
          </a:bodyPr>
          <a:lstStyle/>
          <a:p>
            <a:pPr marL="0" indent="0" eaLnBrk="1" hangingPunct="1">
              <a:spcAft>
                <a:spcPts val="300"/>
              </a:spcAft>
              <a:buNone/>
            </a:pPr>
            <a:r>
              <a:rPr lang="en-AU" sz="2000" b="1" dirty="0">
                <a:ea typeface="ＭＳ Ｐゴシック" pitchFamily="34" charset="-128"/>
              </a:rPr>
              <a:t>Directors may face ASIC prosecution &amp; civil penalties under Corporations Law:</a:t>
            </a:r>
          </a:p>
          <a:p>
            <a:pPr marL="1085850" lvl="1" indent="-342900" eaLnBrk="1" hangingPunct="1">
              <a:spcAft>
                <a:spcPts val="300"/>
              </a:spcAft>
              <a:buFont typeface="Arial" pitchFamily="34" charset="0"/>
              <a:buChar char="•"/>
            </a:pPr>
            <a:r>
              <a:rPr lang="en-AU" sz="2000" dirty="0">
                <a:ea typeface="Arial" pitchFamily="34" charset="0"/>
              </a:rPr>
              <a:t>Civil penalties up to $200,000, or</a:t>
            </a:r>
          </a:p>
          <a:p>
            <a:pPr marL="1085850" lvl="1" indent="-342900" eaLnBrk="1" hangingPunct="1">
              <a:spcAft>
                <a:spcPts val="300"/>
              </a:spcAft>
              <a:buFont typeface="Arial" pitchFamily="34" charset="0"/>
              <a:buChar char="•"/>
            </a:pPr>
            <a:r>
              <a:rPr lang="en-AU" sz="2000" dirty="0">
                <a:ea typeface="Arial" pitchFamily="34" charset="0"/>
              </a:rPr>
              <a:t>Up to 5 year</a:t>
            </a:r>
            <a:r>
              <a:rPr lang="en-AU" altLang="en-US" sz="2000" dirty="0">
                <a:ea typeface="Arial" pitchFamily="34" charset="0"/>
              </a:rPr>
              <a:t>’</a:t>
            </a:r>
            <a:r>
              <a:rPr lang="en-AU" sz="2000" dirty="0">
                <a:ea typeface="Arial" pitchFamily="34" charset="0"/>
              </a:rPr>
              <a:t>s gaol in cases of recklessness or dishonesty.</a:t>
            </a:r>
          </a:p>
        </p:txBody>
      </p:sp>
      <p:sp>
        <p:nvSpPr>
          <p:cNvPr id="6" name="Rectangle 3"/>
          <p:cNvSpPr txBox="1">
            <a:spLocks noChangeArrowheads="1"/>
          </p:cNvSpPr>
          <p:nvPr/>
        </p:nvSpPr>
        <p:spPr bwMode="auto">
          <a:xfrm>
            <a:off x="395536" y="2997299"/>
            <a:ext cx="7848872" cy="244792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108585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buClr>
                <a:srgbClr val="FFFFFF"/>
              </a:buClr>
            </a:pPr>
            <a:r>
              <a:rPr lang="en-AU" sz="2000" b="1" dirty="0">
                <a:latin typeface="+mn-lt"/>
              </a:rPr>
              <a:t>Directors may face shareholder reaction: </a:t>
            </a:r>
          </a:p>
          <a:p>
            <a:pPr lvl="1" eaLnBrk="1" hangingPunct="1">
              <a:spcBef>
                <a:spcPct val="20000"/>
              </a:spcBef>
              <a:spcAft>
                <a:spcPts val="600"/>
              </a:spcAft>
              <a:buClr>
                <a:schemeClr val="tx1"/>
              </a:buClr>
              <a:buFont typeface="Arial" pitchFamily="34" charset="0"/>
              <a:buChar char="•"/>
            </a:pPr>
            <a:r>
              <a:rPr lang="en-AU" altLang="en-US" sz="2000" dirty="0">
                <a:latin typeface="+mn-lt"/>
              </a:rPr>
              <a:t>“</a:t>
            </a:r>
            <a:r>
              <a:rPr lang="en-AU" sz="2000" dirty="0">
                <a:latin typeface="+mn-lt"/>
              </a:rPr>
              <a:t>Board of directors failed to implement proper anti-corruption controls, exposing the company to significant criminal and civil liability by allowing company personnel to make improper payments to public officials.</a:t>
            </a:r>
            <a:r>
              <a:rPr lang="en-AU" altLang="en-US" sz="2000" dirty="0">
                <a:latin typeface="+mn-lt"/>
              </a:rPr>
              <a:t>”</a:t>
            </a:r>
            <a:endParaRPr lang="en-AU" sz="2000" dirty="0">
              <a:latin typeface="+mn-lt"/>
            </a:endParaRPr>
          </a:p>
          <a:p>
            <a:pPr lvl="1" eaLnBrk="1" hangingPunct="1">
              <a:spcBef>
                <a:spcPct val="20000"/>
              </a:spcBef>
              <a:spcAft>
                <a:spcPts val="600"/>
              </a:spcAft>
              <a:buClr>
                <a:schemeClr val="tx1"/>
              </a:buClr>
              <a:buFont typeface="Arial" pitchFamily="34" charset="0"/>
              <a:buChar char="•"/>
            </a:pPr>
            <a:r>
              <a:rPr lang="en-AU" altLang="en-US" sz="2000" dirty="0">
                <a:latin typeface="+mn-lt"/>
              </a:rPr>
              <a:t>“</a:t>
            </a:r>
            <a:r>
              <a:rPr lang="en-AU" sz="2000" dirty="0">
                <a:latin typeface="+mn-lt"/>
              </a:rPr>
              <a:t>Company</a:t>
            </a:r>
            <a:r>
              <a:rPr lang="en-AU" altLang="en-US" sz="2000" dirty="0">
                <a:latin typeface="+mn-lt"/>
              </a:rPr>
              <a:t>’</a:t>
            </a:r>
            <a:r>
              <a:rPr lang="en-AU" sz="2000" dirty="0">
                <a:latin typeface="+mn-lt"/>
              </a:rPr>
              <a:t>s share price dropped substantially as a result of bribery allegations being made.</a:t>
            </a:r>
            <a:r>
              <a:rPr lang="en-AU" altLang="en-US" sz="2000" dirty="0">
                <a:latin typeface="+mn-lt"/>
              </a:rPr>
              <a:t>” (</a:t>
            </a:r>
            <a:r>
              <a:rPr lang="en-AU" altLang="en-US" sz="2000" dirty="0" err="1">
                <a:latin typeface="+mn-lt"/>
              </a:rPr>
              <a:t>eg</a:t>
            </a:r>
            <a:r>
              <a:rPr lang="en-AU" altLang="en-US" sz="2000" dirty="0">
                <a:latin typeface="+mn-lt"/>
              </a:rPr>
              <a:t> Leighton, Oct 2013)</a:t>
            </a:r>
            <a:endParaRPr lang="en-AU" sz="2000" dirty="0">
              <a:latin typeface="+mn-lt"/>
            </a:endParaRPr>
          </a:p>
          <a:p>
            <a:pPr lvl="1" eaLnBrk="1" hangingPunct="1">
              <a:spcBef>
                <a:spcPct val="20000"/>
              </a:spcBef>
              <a:spcAft>
                <a:spcPts val="600"/>
              </a:spcAft>
              <a:buClr>
                <a:schemeClr val="tx1"/>
              </a:buClr>
              <a:buFont typeface="Arial" pitchFamily="34" charset="0"/>
              <a:buChar char="•"/>
            </a:pPr>
            <a:endParaRPr lang="en-AU" sz="2000" dirty="0">
              <a:latin typeface="+mn-lt"/>
            </a:endParaRPr>
          </a:p>
          <a:p>
            <a:pPr eaLnBrk="1" hangingPunct="1">
              <a:spcBef>
                <a:spcPct val="20000"/>
              </a:spcBef>
              <a:buClr>
                <a:srgbClr val="FFFFFF"/>
              </a:buClr>
            </a:pPr>
            <a:endParaRPr lang="en-US" sz="2000" dirty="0">
              <a:latin typeface="+mn-lt"/>
            </a:endParaRPr>
          </a:p>
        </p:txBody>
      </p:sp>
      <p:sp>
        <p:nvSpPr>
          <p:cNvPr id="7" name="Rectangle 3"/>
          <p:cNvSpPr txBox="1">
            <a:spLocks noChangeArrowheads="1"/>
          </p:cNvSpPr>
          <p:nvPr/>
        </p:nvSpPr>
        <p:spPr bwMode="auto">
          <a:xfrm>
            <a:off x="467544" y="5444703"/>
            <a:ext cx="8066087" cy="720601"/>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l" rtl="0" eaLnBrk="0" fontAlgn="base" hangingPunct="0">
              <a:spcBef>
                <a:spcPct val="20000"/>
              </a:spcBef>
              <a:spcAft>
                <a:spcPct val="0"/>
              </a:spcAft>
              <a:buClr>
                <a:srgbClr val="FFFFFF"/>
              </a:buClr>
              <a:buFontTx/>
              <a:buNone/>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a:lstStyle>
          <a:p>
            <a:pPr eaLnBrk="1" hangingPunct="1">
              <a:spcAft>
                <a:spcPts val="300"/>
              </a:spcAft>
              <a:defRPr/>
            </a:pPr>
            <a:r>
              <a:rPr lang="en-AU" sz="2000" b="1" dirty="0">
                <a:solidFill>
                  <a:srgbClr val="800000"/>
                </a:solidFill>
              </a:rPr>
              <a:t>Anti-bribery &amp; corruption compliance needs to be a top-down-driven initiative.</a:t>
            </a:r>
          </a:p>
        </p:txBody>
      </p:sp>
    </p:spTree>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25</a:t>
            </a:fld>
            <a:endParaRPr lang="en-AU" sz="1400" dirty="0">
              <a:solidFill>
                <a:schemeClr val="bg1"/>
              </a:solidFill>
            </a:endParaRPr>
          </a:p>
        </p:txBody>
      </p:sp>
      <p:sp>
        <p:nvSpPr>
          <p:cNvPr id="8194" name="Rectangle 2"/>
          <p:cNvSpPr>
            <a:spLocks noGrp="1" noChangeArrowheads="1"/>
          </p:cNvSpPr>
          <p:nvPr>
            <p:ph type="ctrTitle" idx="4294967295"/>
          </p:nvPr>
        </p:nvSpPr>
        <p:spPr>
          <a:xfrm>
            <a:off x="0" y="908522"/>
            <a:ext cx="9144000" cy="576262"/>
          </a:xfrm>
          <a:extLst>
            <a:ext uri="{FAA26D3D-D897-4be2-8F04-BA451C77F1D7}">
              <ma14:placeholderFlag xmlns:ma14="http://schemas.microsoft.com/office/mac/drawingml/2011/main" xmlns="" val="1"/>
            </a:ext>
          </a:extLst>
        </p:spPr>
        <p:txBody>
          <a:bodyPr>
            <a:noAutofit/>
          </a:bodyPr>
          <a:lstStyle/>
          <a:p>
            <a:pPr algn="ctr" eaLnBrk="1" hangingPunct="1">
              <a:defRPr/>
            </a:pPr>
            <a:r>
              <a:rPr lang="en-AU" sz="2800" b="1" dirty="0"/>
              <a:t>Definition of what constitutes bribery</a:t>
            </a:r>
            <a:endParaRPr lang="en-US" sz="2800" dirty="0"/>
          </a:p>
        </p:txBody>
      </p:sp>
      <p:sp>
        <p:nvSpPr>
          <p:cNvPr id="2" name="TextBox 1"/>
          <p:cNvSpPr txBox="1"/>
          <p:nvPr/>
        </p:nvSpPr>
        <p:spPr>
          <a:xfrm>
            <a:off x="899592" y="1829430"/>
            <a:ext cx="7488832" cy="3831818"/>
          </a:xfrm>
          <a:prstGeom prst="rect">
            <a:avLst/>
          </a:prstGeom>
          <a:noFill/>
        </p:spPr>
        <p:txBody>
          <a:bodyPr wrap="square" rtlCol="0">
            <a:spAutoFit/>
          </a:bodyPr>
          <a:lstStyle/>
          <a:p>
            <a:pPr marL="285750" indent="-285750">
              <a:spcBef>
                <a:spcPts val="600"/>
              </a:spcBef>
              <a:spcAft>
                <a:spcPts val="600"/>
              </a:spcAft>
              <a:buFont typeface="Arial" pitchFamily="34" charset="0"/>
              <a:buChar char="•"/>
            </a:pPr>
            <a:r>
              <a:rPr lang="en-AU" sz="2000" dirty="0">
                <a:latin typeface="+mn-lt"/>
              </a:rPr>
              <a:t>Pr</a:t>
            </a:r>
            <a:r>
              <a:rPr lang="en-AU" sz="2000" dirty="0">
                <a:latin typeface="+mn-lt"/>
                <a:ea typeface="ＭＳ Ｐゴシック" charset="0"/>
              </a:rPr>
              <a:t>oviding or offering (or causing someone to provide or offer) a benefit to another person,</a:t>
            </a:r>
          </a:p>
          <a:p>
            <a:pPr marL="285750" indent="-285750">
              <a:spcBef>
                <a:spcPts val="600"/>
              </a:spcBef>
              <a:spcAft>
                <a:spcPts val="600"/>
              </a:spcAft>
              <a:buFont typeface="Arial" pitchFamily="34" charset="0"/>
              <a:buChar char="•"/>
            </a:pPr>
            <a:r>
              <a:rPr lang="en-AU" sz="2000" dirty="0">
                <a:latin typeface="+mn-lt"/>
                <a:ea typeface="ＭＳ Ｐゴシック" charset="0"/>
              </a:rPr>
              <a:t>that is not legitimately due,</a:t>
            </a:r>
          </a:p>
          <a:p>
            <a:pPr marL="285750" lvl="1" indent="-285750">
              <a:spcBef>
                <a:spcPts val="600"/>
              </a:spcBef>
              <a:spcAft>
                <a:spcPts val="600"/>
              </a:spcAft>
              <a:buFont typeface="Arial" pitchFamily="34" charset="0"/>
              <a:buChar char="•"/>
            </a:pPr>
            <a:r>
              <a:rPr lang="en-AU" sz="2000" dirty="0">
                <a:latin typeface="+mn-lt"/>
                <a:ea typeface="ＭＳ Ｐゴシック" charset="0"/>
              </a:rPr>
              <a:t>with the intention of influencing a public official or any other person in the exercise of their duties,</a:t>
            </a:r>
          </a:p>
          <a:p>
            <a:pPr marL="285750" lvl="1" indent="-285750">
              <a:spcBef>
                <a:spcPts val="600"/>
              </a:spcBef>
              <a:spcAft>
                <a:spcPts val="600"/>
              </a:spcAft>
              <a:buFont typeface="Arial" pitchFamily="34" charset="0"/>
              <a:buChar char="•"/>
            </a:pPr>
            <a:r>
              <a:rPr lang="en-AU" sz="2000" dirty="0">
                <a:latin typeface="+mn-lt"/>
                <a:ea typeface="ＭＳ Ｐゴシック" charset="0"/>
              </a:rPr>
              <a:t>to obtain or retain business or a business advantage that is not legitimately due.</a:t>
            </a:r>
          </a:p>
          <a:p>
            <a:pPr marL="0" lvl="1">
              <a:spcBef>
                <a:spcPts val="600"/>
              </a:spcBef>
              <a:spcAft>
                <a:spcPts val="600"/>
              </a:spcAft>
            </a:pPr>
            <a:r>
              <a:rPr lang="en-AU" sz="2000" b="1" dirty="0">
                <a:latin typeface="+mn-lt"/>
                <a:ea typeface="ＭＳ Ｐゴシック" charset="0"/>
              </a:rPr>
              <a:t>Inducing a public official to circumvent the law and deliver an illegal benefit.</a:t>
            </a:r>
          </a:p>
          <a:p>
            <a:pPr marL="285750" indent="-285750">
              <a:buFont typeface="Arial" pitchFamily="34" charset="0"/>
              <a:buChar char="•"/>
            </a:pPr>
            <a:endParaRPr lang="en-AU" dirty="0">
              <a:latin typeface="+mn-lt"/>
            </a:endParaRPr>
          </a:p>
        </p:txBody>
      </p:sp>
    </p:spTree>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26</a:t>
            </a:fld>
            <a:endParaRPr lang="en-AU" sz="1400" dirty="0">
              <a:solidFill>
                <a:schemeClr val="bg1"/>
              </a:solidFill>
            </a:endParaRPr>
          </a:p>
        </p:txBody>
      </p:sp>
      <p:sp>
        <p:nvSpPr>
          <p:cNvPr id="8194" name="Rectangle 2"/>
          <p:cNvSpPr>
            <a:spLocks noGrp="1" noChangeArrowheads="1"/>
          </p:cNvSpPr>
          <p:nvPr>
            <p:ph type="ctrTitle" idx="4294967295"/>
          </p:nvPr>
        </p:nvSpPr>
        <p:spPr>
          <a:xfrm>
            <a:off x="0" y="764505"/>
            <a:ext cx="9144000" cy="576263"/>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Further Definitions - 1</a:t>
            </a:r>
            <a:endParaRPr lang="en-US" sz="2800" dirty="0"/>
          </a:p>
        </p:txBody>
      </p:sp>
      <p:sp>
        <p:nvSpPr>
          <p:cNvPr id="56323" name="Rectangle 3"/>
          <p:cNvSpPr>
            <a:spLocks noGrp="1" noChangeArrowheads="1"/>
          </p:cNvSpPr>
          <p:nvPr>
            <p:ph type="subTitle" idx="4294967295"/>
          </p:nvPr>
        </p:nvSpPr>
        <p:spPr>
          <a:xfrm>
            <a:off x="0" y="1412875"/>
            <a:ext cx="8748464" cy="4176713"/>
          </a:xfrm>
          <a:extLst>
            <a:ext uri="{FAA26D3D-D897-4be2-8F04-BA451C77F1D7}">
              <ma14:placeholderFlag xmlns:ma14="http://schemas.microsoft.com/office/mac/drawingml/2011/main" xmlns="" val="1"/>
            </a:ext>
          </a:extLst>
        </p:spPr>
        <p:txBody>
          <a:bodyPr>
            <a:noAutofit/>
          </a:bodyPr>
          <a:lstStyle/>
          <a:p>
            <a:pPr marL="342900" lvl="1" indent="-342900" eaLnBrk="1" hangingPunct="1">
              <a:spcAft>
                <a:spcPts val="600"/>
              </a:spcAft>
              <a:buClr>
                <a:srgbClr val="FFFFFF"/>
              </a:buClr>
            </a:pPr>
            <a:r>
              <a:rPr lang="en-AU" sz="2400" b="1" dirty="0">
                <a:ea typeface="ＭＳ Ｐゴシック" pitchFamily="34" charset="-128"/>
              </a:rPr>
              <a:t>Benefit</a:t>
            </a:r>
          </a:p>
          <a:p>
            <a:pPr marL="742950" lvl="2" indent="-342900" eaLnBrk="1" hangingPunct="1">
              <a:spcAft>
                <a:spcPts val="600"/>
              </a:spcAft>
              <a:buClr>
                <a:srgbClr val="FFFFFF"/>
              </a:buClr>
            </a:pPr>
            <a:r>
              <a:rPr lang="en-AU" sz="2000" dirty="0">
                <a:ea typeface="ＭＳ Ｐゴシック" pitchFamily="34" charset="-128"/>
              </a:rPr>
              <a:t>Not limited to money or property,</a:t>
            </a:r>
          </a:p>
          <a:p>
            <a:pPr marL="742950" lvl="2" indent="-342900" eaLnBrk="1" hangingPunct="1">
              <a:spcAft>
                <a:spcPts val="600"/>
              </a:spcAft>
              <a:buClr>
                <a:srgbClr val="FFFFFF"/>
              </a:buClr>
            </a:pPr>
            <a:r>
              <a:rPr lang="en-AU" sz="2000" dirty="0">
                <a:ea typeface="ＭＳ Ｐゴシック" pitchFamily="34" charset="-128"/>
              </a:rPr>
              <a:t>Need not be provided to public official directly,</a:t>
            </a:r>
          </a:p>
          <a:p>
            <a:pPr marL="742950" lvl="2" indent="-342900" eaLnBrk="1" hangingPunct="1">
              <a:spcAft>
                <a:spcPts val="600"/>
              </a:spcAft>
              <a:buClr>
                <a:srgbClr val="FFFFFF"/>
              </a:buClr>
            </a:pPr>
            <a:r>
              <a:rPr lang="en-AU" sz="2000" dirty="0">
                <a:ea typeface="ＭＳ Ｐゴシック" pitchFamily="34" charset="-128"/>
              </a:rPr>
              <a:t>Acting through an agent is no defence, and</a:t>
            </a:r>
          </a:p>
          <a:p>
            <a:pPr marL="742950" lvl="2" indent="-342900" eaLnBrk="1" hangingPunct="1">
              <a:spcAft>
                <a:spcPts val="1800"/>
              </a:spcAft>
              <a:buClr>
                <a:srgbClr val="FFFFFF"/>
              </a:buClr>
            </a:pPr>
            <a:r>
              <a:rPr lang="en-AU" sz="2000" dirty="0">
                <a:ea typeface="ＭＳ Ｐゴシック" pitchFamily="34" charset="-128"/>
              </a:rPr>
              <a:t>Need not be actually paid – </a:t>
            </a:r>
            <a:r>
              <a:rPr lang="en-AU" altLang="en-US" sz="2000" dirty="0">
                <a:ea typeface="ＭＳ Ｐゴシック" pitchFamily="34" charset="-128"/>
              </a:rPr>
              <a:t>“</a:t>
            </a:r>
            <a:r>
              <a:rPr lang="en-AU" sz="2000" dirty="0">
                <a:ea typeface="ＭＳ Ｐゴシック" pitchFamily="34" charset="-128"/>
              </a:rPr>
              <a:t>offering</a:t>
            </a:r>
            <a:r>
              <a:rPr lang="en-AU" altLang="en-US" sz="2000" dirty="0">
                <a:ea typeface="ＭＳ Ｐゴシック" pitchFamily="34" charset="-128"/>
              </a:rPr>
              <a:t>”</a:t>
            </a:r>
            <a:r>
              <a:rPr lang="en-AU" sz="2000" dirty="0">
                <a:ea typeface="ＭＳ Ｐゴシック" pitchFamily="34" charset="-128"/>
              </a:rPr>
              <a:t> is an offence.</a:t>
            </a:r>
          </a:p>
          <a:p>
            <a:pPr marL="342900" lvl="1" indent="-342900" eaLnBrk="1" hangingPunct="1">
              <a:spcAft>
                <a:spcPts val="600"/>
              </a:spcAft>
              <a:buClr>
                <a:srgbClr val="FFFFFF"/>
              </a:buClr>
            </a:pPr>
            <a:r>
              <a:rPr lang="en-AU" sz="2400" b="1" dirty="0">
                <a:ea typeface="ＭＳ Ｐゴシック" pitchFamily="34" charset="-128"/>
              </a:rPr>
              <a:t>Legitimately due</a:t>
            </a:r>
          </a:p>
          <a:p>
            <a:pPr marL="742950" lvl="2" indent="-342900" eaLnBrk="1" hangingPunct="1">
              <a:spcAft>
                <a:spcPts val="600"/>
              </a:spcAft>
              <a:buClr>
                <a:srgbClr val="FFFFFF"/>
              </a:buClr>
            </a:pPr>
            <a:r>
              <a:rPr lang="en-AU" sz="2000" dirty="0">
                <a:ea typeface="ＭＳ Ｐゴシック" pitchFamily="34" charset="-128"/>
              </a:rPr>
              <a:t>No regard to custom, value or official tolerance, and</a:t>
            </a:r>
          </a:p>
          <a:p>
            <a:pPr marL="742950" lvl="2" indent="-342900" eaLnBrk="1" hangingPunct="1">
              <a:spcAft>
                <a:spcPts val="600"/>
              </a:spcAft>
              <a:buClr>
                <a:srgbClr val="FFFFFF"/>
              </a:buClr>
            </a:pPr>
            <a:r>
              <a:rPr lang="en-AU" sz="2000" dirty="0">
                <a:ea typeface="ＭＳ Ｐゴシック" pitchFamily="34" charset="-128"/>
              </a:rPr>
              <a:t>Local government codes of conduct </a:t>
            </a:r>
            <a:r>
              <a:rPr lang="en-AU" sz="2000" dirty="0" err="1">
                <a:ea typeface="ＭＳ Ｐゴシック" pitchFamily="34" charset="-128"/>
              </a:rPr>
              <a:t>etc</a:t>
            </a:r>
            <a:r>
              <a:rPr lang="en-AU" sz="2000" dirty="0">
                <a:ea typeface="ＭＳ Ｐゴシック" pitchFamily="34" charset="-128"/>
              </a:rPr>
              <a:t> may inform but do not define.</a:t>
            </a:r>
          </a:p>
        </p:txBody>
      </p:sp>
    </p:spTree>
    <p:extLst>
      <p:ext uri="{BB962C8B-B14F-4D97-AF65-F5344CB8AC3E}">
        <p14:creationId xmlns:p14="http://schemas.microsoft.com/office/powerpoint/2010/main" val="834292228"/>
      </p:ext>
    </p:extLst>
  </p:cSld>
  <p:clrMapOvr>
    <a:masterClrMapping/>
  </p:clrMapOvr>
  <p:transition spd="slow">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27</a:t>
            </a:fld>
            <a:endParaRPr lang="en-AU" sz="1400" dirty="0">
              <a:solidFill>
                <a:schemeClr val="bg1"/>
              </a:solidFill>
            </a:endParaRPr>
          </a:p>
        </p:txBody>
      </p:sp>
      <p:sp>
        <p:nvSpPr>
          <p:cNvPr id="8194" name="Rectangle 2"/>
          <p:cNvSpPr>
            <a:spLocks noGrp="1" noChangeArrowheads="1"/>
          </p:cNvSpPr>
          <p:nvPr>
            <p:ph type="ctrTitle" idx="4294967295"/>
          </p:nvPr>
        </p:nvSpPr>
        <p:spPr>
          <a:xfrm>
            <a:off x="0" y="764505"/>
            <a:ext cx="9144000" cy="576263"/>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Further Definitions - 2</a:t>
            </a:r>
            <a:endParaRPr lang="en-US" sz="2800" dirty="0"/>
          </a:p>
        </p:txBody>
      </p:sp>
      <p:sp>
        <p:nvSpPr>
          <p:cNvPr id="2" name="TextBox 1"/>
          <p:cNvSpPr txBox="1"/>
          <p:nvPr/>
        </p:nvSpPr>
        <p:spPr>
          <a:xfrm>
            <a:off x="1115616" y="1628795"/>
            <a:ext cx="6588732" cy="3816429"/>
          </a:xfrm>
          <a:prstGeom prst="rect">
            <a:avLst/>
          </a:prstGeom>
          <a:noFill/>
        </p:spPr>
        <p:txBody>
          <a:bodyPr wrap="square" rtlCol="0">
            <a:spAutoFit/>
          </a:bodyPr>
          <a:lstStyle/>
          <a:p>
            <a:r>
              <a:rPr lang="en-AU" sz="2400" b="1" dirty="0">
                <a:latin typeface="+mn-lt"/>
              </a:rPr>
              <a:t>Gifts &amp; Entertainment</a:t>
            </a:r>
          </a:p>
          <a:p>
            <a:pPr marL="714375" lvl="2" indent="-352425">
              <a:spcBef>
                <a:spcPts val="600"/>
              </a:spcBef>
              <a:spcAft>
                <a:spcPts val="600"/>
              </a:spcAft>
              <a:buFont typeface="Arial" pitchFamily="34" charset="0"/>
              <a:buChar char="•"/>
            </a:pPr>
            <a:r>
              <a:rPr lang="en-AU" sz="2000" dirty="0">
                <a:latin typeface="+mn-lt"/>
                <a:ea typeface="ＭＳ Ｐゴシック" charset="0"/>
              </a:rPr>
              <a:t>For relationship building only,</a:t>
            </a:r>
          </a:p>
          <a:p>
            <a:pPr marL="714375" lvl="2" indent="-352425">
              <a:spcBef>
                <a:spcPts val="600"/>
              </a:spcBef>
              <a:spcAft>
                <a:spcPts val="600"/>
              </a:spcAft>
              <a:buFont typeface="Arial" pitchFamily="34" charset="0"/>
              <a:buChar char="•"/>
            </a:pPr>
            <a:r>
              <a:rPr lang="en-AU" sz="2000" dirty="0">
                <a:latin typeface="+mn-lt"/>
                <a:ea typeface="ＭＳ Ｐゴシック" charset="0"/>
              </a:rPr>
              <a:t>Cannot be construed as an attempt to adversely influence a person in the performance of his/her role,</a:t>
            </a:r>
          </a:p>
          <a:p>
            <a:pPr marL="714375" lvl="2" indent="-352425">
              <a:spcBef>
                <a:spcPts val="600"/>
              </a:spcBef>
              <a:spcAft>
                <a:spcPts val="600"/>
              </a:spcAft>
              <a:buFont typeface="Arial" pitchFamily="34" charset="0"/>
              <a:buChar char="•"/>
            </a:pPr>
            <a:r>
              <a:rPr lang="en-AU" sz="2000" dirty="0">
                <a:latin typeface="+mn-lt"/>
                <a:ea typeface="ＭＳ Ｐゴシック" charset="0"/>
              </a:rPr>
              <a:t>Complies with law and government policy,</a:t>
            </a:r>
          </a:p>
          <a:p>
            <a:pPr marL="714375" lvl="2" indent="-352425">
              <a:spcBef>
                <a:spcPts val="600"/>
              </a:spcBef>
              <a:spcAft>
                <a:spcPts val="600"/>
              </a:spcAft>
              <a:buFont typeface="Arial" pitchFamily="34" charset="0"/>
              <a:buChar char="•"/>
            </a:pPr>
            <a:r>
              <a:rPr lang="en-AU" sz="2000" dirty="0">
                <a:latin typeface="+mn-lt"/>
                <a:ea typeface="ＭＳ Ｐゴシック" charset="0"/>
              </a:rPr>
              <a:t>Given in an open &amp; transparent manner,</a:t>
            </a:r>
          </a:p>
          <a:p>
            <a:pPr marL="714375" lvl="2" indent="-352425">
              <a:spcBef>
                <a:spcPts val="600"/>
              </a:spcBef>
              <a:spcAft>
                <a:spcPts val="600"/>
              </a:spcAft>
              <a:buFont typeface="Arial" pitchFamily="34" charset="0"/>
              <a:buChar char="•"/>
            </a:pPr>
            <a:r>
              <a:rPr lang="en-AU" sz="2000" dirty="0">
                <a:latin typeface="+mn-lt"/>
                <a:ea typeface="ＭＳ Ｐゴシック" charset="0"/>
              </a:rPr>
              <a:t>Does not include cash, loans or cash equivalents, and</a:t>
            </a:r>
          </a:p>
          <a:p>
            <a:pPr marL="714375" lvl="2" indent="-352425">
              <a:spcBef>
                <a:spcPts val="600"/>
              </a:spcBef>
              <a:spcAft>
                <a:spcPts val="600"/>
              </a:spcAft>
              <a:buFont typeface="Arial" pitchFamily="34" charset="0"/>
              <a:buChar char="•"/>
            </a:pPr>
            <a:r>
              <a:rPr lang="en-AU" sz="2000" dirty="0">
                <a:latin typeface="+mn-lt"/>
                <a:ea typeface="ＭＳ Ｐゴシック" charset="0"/>
              </a:rPr>
              <a:t>Proper and accurate records are kept.</a:t>
            </a:r>
          </a:p>
          <a:p>
            <a:endParaRPr lang="en-AU" dirty="0"/>
          </a:p>
        </p:txBody>
      </p:sp>
    </p:spTree>
    <p:extLst>
      <p:ext uri="{BB962C8B-B14F-4D97-AF65-F5344CB8AC3E}">
        <p14:creationId xmlns:p14="http://schemas.microsoft.com/office/powerpoint/2010/main" val="4004059252"/>
      </p:ext>
    </p:extLst>
  </p:cSld>
  <p:clrMapOvr>
    <a:masterClrMapping/>
  </p:clrMapOvr>
  <p:transition spd="slow">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28</a:t>
            </a:fld>
            <a:endParaRPr lang="en-AU" sz="1400" dirty="0">
              <a:solidFill>
                <a:schemeClr val="bg1"/>
              </a:solidFill>
            </a:endParaRPr>
          </a:p>
        </p:txBody>
      </p:sp>
      <p:sp>
        <p:nvSpPr>
          <p:cNvPr id="8194" name="Rectangle 2"/>
          <p:cNvSpPr>
            <a:spLocks noGrp="1" noChangeArrowheads="1"/>
          </p:cNvSpPr>
          <p:nvPr>
            <p:ph type="ctrTitle" idx="4294967295"/>
          </p:nvPr>
        </p:nvSpPr>
        <p:spPr>
          <a:xfrm>
            <a:off x="0" y="764506"/>
            <a:ext cx="9144000" cy="576262"/>
          </a:xfrm>
          <a:extLst>
            <a:ext uri="{FAA26D3D-D897-4be2-8F04-BA451C77F1D7}">
              <ma14:placeholderFlag xmlns:ma14="http://schemas.microsoft.com/office/mac/drawingml/2011/main" xmlns="" val="1"/>
            </a:ext>
          </a:extLst>
        </p:spPr>
        <p:txBody>
          <a:bodyPr>
            <a:noAutofit/>
          </a:bodyPr>
          <a:lstStyle/>
          <a:p>
            <a:pPr algn="ctr" eaLnBrk="1" hangingPunct="1">
              <a:defRPr/>
            </a:pPr>
            <a:r>
              <a:rPr lang="en-AU" sz="2800" b="1" dirty="0"/>
              <a:t>Wording in Contracts</a:t>
            </a:r>
            <a:endParaRPr lang="en-US" sz="2800" dirty="0"/>
          </a:p>
        </p:txBody>
      </p:sp>
      <p:sp>
        <p:nvSpPr>
          <p:cNvPr id="56323" name="Rectangle 3"/>
          <p:cNvSpPr>
            <a:spLocks noGrp="1" noChangeArrowheads="1"/>
          </p:cNvSpPr>
          <p:nvPr>
            <p:ph type="subTitle" idx="4294967295"/>
          </p:nvPr>
        </p:nvSpPr>
        <p:spPr>
          <a:xfrm>
            <a:off x="179263" y="1340445"/>
            <a:ext cx="8785225" cy="4968875"/>
          </a:xfrm>
          <a:extLst>
            <a:ext uri="{FAA26D3D-D897-4be2-8F04-BA451C77F1D7}">
              <ma14:placeholderFlag xmlns:ma14="http://schemas.microsoft.com/office/mac/drawingml/2011/main" xmlns="" val="1"/>
            </a:ext>
          </a:extLst>
        </p:spPr>
        <p:txBody>
          <a:bodyPr>
            <a:noAutofit/>
          </a:bodyPr>
          <a:lstStyle/>
          <a:p>
            <a:pPr marL="0" indent="0" eaLnBrk="1" hangingPunct="1">
              <a:spcAft>
                <a:spcPts val="1200"/>
              </a:spcAft>
              <a:buNone/>
            </a:pPr>
            <a:r>
              <a:rPr lang="en-AU" sz="1800" b="1" dirty="0">
                <a:ea typeface="ＭＳ Ｐゴシック" pitchFamily="34" charset="-128"/>
              </a:rPr>
              <a:t>Employees / Consultants / Contractors </a:t>
            </a:r>
          </a:p>
          <a:p>
            <a:pPr marL="809625" indent="-447675" eaLnBrk="1" hangingPunct="1">
              <a:spcAft>
                <a:spcPts val="1200"/>
              </a:spcAft>
            </a:pPr>
            <a:r>
              <a:rPr lang="en-AU" sz="1800" dirty="0">
                <a:ea typeface="ＭＳ Ｐゴシック" pitchFamily="34" charset="-128"/>
              </a:rPr>
              <a:t>The Company, through its Code of Conduct, demands and expects high standards of behaviour and conduct on the part of its employees when carrying out Company business or representing the Company.</a:t>
            </a:r>
          </a:p>
          <a:p>
            <a:pPr marL="809625" indent="-447675">
              <a:spcAft>
                <a:spcPts val="600"/>
              </a:spcAft>
            </a:pPr>
            <a:r>
              <a:rPr lang="en-AU" sz="1800" dirty="0">
                <a:ea typeface="ＭＳ Ｐゴシック" pitchFamily="34" charset="-128"/>
              </a:rPr>
              <a:t>The Company will not tolerate any attempt by its employees, contractors or consultants to illegitimately influence any public official in the exercise of his or her official duties.</a:t>
            </a:r>
          </a:p>
          <a:p>
            <a:pPr marL="809625" indent="-447675">
              <a:spcAft>
                <a:spcPts val="600"/>
              </a:spcAft>
            </a:pPr>
            <a:r>
              <a:rPr lang="en-AU" sz="1800" dirty="0">
                <a:ea typeface="ＭＳ Ｐゴシック" pitchFamily="34" charset="-128"/>
              </a:rPr>
              <a:t>The Executive/Consultant undertakes and agrees to comply at all times, whilst engaged by the Company, with the anti-bribery provisions in the Australian Criminal Code, the Canadian Corruption of Foreign Public Officials Act, the US FCPA and with any international laws relating to the corruption of foreign public officials</a:t>
            </a:r>
            <a:r>
              <a:rPr lang="en-AU" sz="1800" i="1" dirty="0">
                <a:ea typeface="ＭＳ Ｐゴシック" pitchFamily="34" charset="-128"/>
              </a:rPr>
              <a:t>.</a:t>
            </a:r>
            <a:r>
              <a:rPr lang="en-AU" sz="1800" dirty="0">
                <a:ea typeface="ＭＳ Ｐゴシック" pitchFamily="34" charset="-128"/>
              </a:rPr>
              <a:t> </a:t>
            </a:r>
          </a:p>
          <a:p>
            <a:pPr marL="809625" indent="-447675">
              <a:spcAft>
                <a:spcPts val="600"/>
              </a:spcAft>
            </a:pPr>
            <a:r>
              <a:rPr lang="en-AU" sz="1800" dirty="0">
                <a:ea typeface="ＭＳ Ｐゴシック" pitchFamily="34" charset="-128"/>
              </a:rPr>
              <a:t>Any breach of this policy on the part of the Consultant/ Contractor will result in the immediate termination of the Consultant/ Contractor</a:t>
            </a:r>
            <a:r>
              <a:rPr lang="en-AU" altLang="en-US" sz="1800" dirty="0">
                <a:ea typeface="ＭＳ Ｐゴシック" pitchFamily="34" charset="-128"/>
              </a:rPr>
              <a:t>’</a:t>
            </a:r>
            <a:r>
              <a:rPr lang="en-AU" sz="1800" dirty="0">
                <a:ea typeface="ＭＳ Ｐゴシック" pitchFamily="34" charset="-128"/>
              </a:rPr>
              <a:t>s contract and severance of any association with the Consultant/ Contractor</a:t>
            </a:r>
            <a:r>
              <a:rPr lang="en-AU" altLang="en-US" sz="1800" dirty="0">
                <a:ea typeface="ＭＳ Ｐゴシック" pitchFamily="34" charset="-128"/>
              </a:rPr>
              <a:t>’</a:t>
            </a:r>
            <a:r>
              <a:rPr lang="en-AU" sz="1800" dirty="0">
                <a:ea typeface="ＭＳ Ｐゴシック" pitchFamily="34" charset="-128"/>
              </a:rPr>
              <a:t>s partners, organisation or other representatives associated with the Consultant.</a:t>
            </a:r>
          </a:p>
          <a:p>
            <a:pPr eaLnBrk="1" hangingPunct="1">
              <a:buFontTx/>
              <a:buChar char="•"/>
            </a:pPr>
            <a:endParaRPr lang="en-AU" sz="1800" b="1" dirty="0">
              <a:ea typeface="ＭＳ Ｐゴシック" pitchFamily="34" charset="-128"/>
            </a:endParaRPr>
          </a:p>
        </p:txBody>
      </p:sp>
    </p:spTree>
  </p:cSld>
  <p:clrMapOvr>
    <a:masterClrMapping/>
  </p:clrMapOvr>
  <p:transition spd="slow">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29</a:t>
            </a:fld>
            <a:endParaRPr lang="en-AU" sz="1400" dirty="0">
              <a:solidFill>
                <a:schemeClr val="bg1"/>
              </a:solidFill>
            </a:endParaRPr>
          </a:p>
        </p:txBody>
      </p:sp>
      <p:sp>
        <p:nvSpPr>
          <p:cNvPr id="8194" name="Rectangle 2"/>
          <p:cNvSpPr>
            <a:spLocks noGrp="1" noChangeArrowheads="1"/>
          </p:cNvSpPr>
          <p:nvPr>
            <p:ph type="ctrTitle" idx="4294967295"/>
          </p:nvPr>
        </p:nvSpPr>
        <p:spPr>
          <a:xfrm>
            <a:off x="0" y="692150"/>
            <a:ext cx="9144000" cy="576263"/>
          </a:xfrm>
          <a:extLst>
            <a:ext uri="{FAA26D3D-D897-4be2-8F04-BA451C77F1D7}">
              <ma14:placeholderFlag xmlns:ma14="http://schemas.microsoft.com/office/mac/drawingml/2011/main" xmlns="" val="1"/>
            </a:ext>
          </a:extLst>
        </p:spPr>
        <p:txBody>
          <a:bodyPr>
            <a:noAutofit/>
          </a:bodyPr>
          <a:lstStyle/>
          <a:p>
            <a:pPr algn="ctr" eaLnBrk="1" hangingPunct="1">
              <a:defRPr/>
            </a:pPr>
            <a:r>
              <a:rPr lang="en-AU" b="1" dirty="0"/>
              <a:t>Defences</a:t>
            </a:r>
            <a:endParaRPr lang="en-US" dirty="0"/>
          </a:p>
        </p:txBody>
      </p:sp>
      <p:sp>
        <p:nvSpPr>
          <p:cNvPr id="2" name="TextBox 1"/>
          <p:cNvSpPr txBox="1"/>
          <p:nvPr/>
        </p:nvSpPr>
        <p:spPr>
          <a:xfrm>
            <a:off x="323528" y="1340768"/>
            <a:ext cx="8568952" cy="4914166"/>
          </a:xfrm>
          <a:prstGeom prst="rect">
            <a:avLst/>
          </a:prstGeom>
          <a:noFill/>
        </p:spPr>
        <p:txBody>
          <a:bodyPr wrap="square" rtlCol="0">
            <a:spAutoFit/>
          </a:bodyPr>
          <a:lstStyle/>
          <a:p>
            <a:pPr marL="285750" lvl="1" indent="-285750">
              <a:lnSpc>
                <a:spcPct val="150000"/>
              </a:lnSpc>
              <a:spcAft>
                <a:spcPts val="600"/>
              </a:spcAft>
              <a:buFont typeface="Arial" pitchFamily="34" charset="0"/>
              <a:buChar char="•"/>
            </a:pPr>
            <a:r>
              <a:rPr lang="en-AU" sz="2000" b="1" dirty="0">
                <a:latin typeface="+mn-lt"/>
                <a:ea typeface="ＭＳ Ｐゴシック" charset="0"/>
              </a:rPr>
              <a:t>Lawful if written into law of country in which payment is made.</a:t>
            </a:r>
          </a:p>
          <a:p>
            <a:pPr marL="285750" lvl="1" indent="-285750">
              <a:lnSpc>
                <a:spcPct val="150000"/>
              </a:lnSpc>
              <a:buFont typeface="Arial" pitchFamily="34" charset="0"/>
              <a:buChar char="•"/>
            </a:pPr>
            <a:r>
              <a:rPr lang="en-AU" sz="2000" b="1" dirty="0">
                <a:latin typeface="+mn-lt"/>
                <a:ea typeface="ＭＳ Ｐゴシック" charset="0"/>
              </a:rPr>
              <a:t>As a Facilitation Payment:</a:t>
            </a:r>
          </a:p>
          <a:p>
            <a:pPr marL="990600" lvl="2" indent="-276225">
              <a:lnSpc>
                <a:spcPct val="150000"/>
              </a:lnSpc>
              <a:buFont typeface="Arial" pitchFamily="34" charset="0"/>
              <a:buChar char="•"/>
            </a:pPr>
            <a:r>
              <a:rPr lang="en-AU" sz="2000" dirty="0">
                <a:latin typeface="+mn-lt"/>
                <a:ea typeface="ＭＳ Ｐゴシック" charset="0"/>
              </a:rPr>
              <a:t>Minor unofficial payment to foreign public official,</a:t>
            </a:r>
          </a:p>
          <a:p>
            <a:pPr marL="990600" lvl="2" indent="-276225">
              <a:lnSpc>
                <a:spcPct val="150000"/>
              </a:lnSpc>
              <a:buFont typeface="Arial" pitchFamily="34" charset="0"/>
              <a:buChar char="•"/>
            </a:pPr>
            <a:r>
              <a:rPr lang="en-AU" sz="2000" dirty="0">
                <a:latin typeface="+mn-lt"/>
              </a:rPr>
              <a:t>to secure the timely delivery or execution of routine </a:t>
            </a:r>
            <a:r>
              <a:rPr lang="en-AU" sz="2000" dirty="0" err="1">
                <a:latin typeface="+mn-lt"/>
              </a:rPr>
              <a:t>govt</a:t>
            </a:r>
            <a:r>
              <a:rPr lang="en-AU" sz="2000" dirty="0">
                <a:latin typeface="+mn-lt"/>
              </a:rPr>
              <a:t> service,</a:t>
            </a:r>
            <a:endParaRPr lang="en-AU" sz="2000" dirty="0">
              <a:latin typeface="+mn-lt"/>
              <a:ea typeface="ＭＳ Ｐゴシック" charset="0"/>
            </a:endParaRPr>
          </a:p>
          <a:p>
            <a:pPr marL="990600" lvl="2" indent="-276225">
              <a:lnSpc>
                <a:spcPct val="150000"/>
              </a:lnSpc>
              <a:spcAft>
                <a:spcPts val="600"/>
              </a:spcAft>
              <a:buFont typeface="Arial" pitchFamily="34" charset="0"/>
              <a:buChar char="•"/>
            </a:pPr>
            <a:r>
              <a:rPr lang="en-AU" sz="2000" dirty="0">
                <a:latin typeface="+mn-lt"/>
                <a:ea typeface="ＭＳ Ｐゴシック" charset="0"/>
              </a:rPr>
              <a:t>to which you are legally entitled.</a:t>
            </a:r>
          </a:p>
          <a:p>
            <a:pPr marL="285750" lvl="1" indent="-285750">
              <a:lnSpc>
                <a:spcPct val="150000"/>
              </a:lnSpc>
              <a:spcAft>
                <a:spcPts val="600"/>
              </a:spcAft>
              <a:buFont typeface="Arial" pitchFamily="34" charset="0"/>
              <a:buChar char="•"/>
            </a:pPr>
            <a:r>
              <a:rPr lang="en-AU" sz="2000" b="1" dirty="0">
                <a:latin typeface="+mn-lt"/>
                <a:ea typeface="ＭＳ Ｐゴシック" charset="0"/>
              </a:rPr>
              <a:t>But not permitted under UK law (2011), [or Canadian law (18 June ‘13).]</a:t>
            </a:r>
          </a:p>
          <a:p>
            <a:pPr marL="285750" lvl="1" indent="-285750">
              <a:lnSpc>
                <a:spcPct val="150000"/>
              </a:lnSpc>
              <a:buFont typeface="Arial" pitchFamily="34" charset="0"/>
              <a:buChar char="•"/>
            </a:pPr>
            <a:r>
              <a:rPr lang="en-AU" sz="2000" b="1" dirty="0">
                <a:latin typeface="+mn-lt"/>
                <a:ea typeface="ＭＳ Ｐゴシック" charset="0"/>
              </a:rPr>
              <a:t>Defences recently reviewed:</a:t>
            </a:r>
          </a:p>
          <a:p>
            <a:pPr marL="990600" lvl="2" indent="-276225">
              <a:lnSpc>
                <a:spcPct val="150000"/>
              </a:lnSpc>
              <a:buFont typeface="Arial" pitchFamily="34" charset="0"/>
              <a:buChar char="•"/>
            </a:pPr>
            <a:r>
              <a:rPr lang="en-AU" sz="2000" dirty="0">
                <a:latin typeface="+mn-lt"/>
                <a:ea typeface="ＭＳ Ｐゴシック" charset="0"/>
              </a:rPr>
              <a:t>In Australia (Nov 2011), and</a:t>
            </a:r>
          </a:p>
          <a:p>
            <a:pPr marL="990600" lvl="2" indent="-276225">
              <a:lnSpc>
                <a:spcPct val="150000"/>
              </a:lnSpc>
              <a:buFont typeface="Arial" pitchFamily="34" charset="0"/>
              <a:buChar char="•"/>
            </a:pPr>
            <a:r>
              <a:rPr lang="en-AU" sz="2000" dirty="0">
                <a:latin typeface="+mn-lt"/>
                <a:ea typeface="ＭＳ Ｐゴシック" charset="0"/>
              </a:rPr>
              <a:t>Currently again under review (since Aug 2015).</a:t>
            </a:r>
          </a:p>
          <a:p>
            <a:pPr marL="285750" indent="-285750">
              <a:lnSpc>
                <a:spcPct val="150000"/>
              </a:lnSpc>
              <a:buFont typeface="Arial" pitchFamily="34" charset="0"/>
              <a:buChar char="•"/>
            </a:pPr>
            <a:endParaRPr lang="en-AU" sz="2000" dirty="0">
              <a:latin typeface="+mn-lt"/>
            </a:endParaRPr>
          </a:p>
        </p:txBody>
      </p:sp>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3</a:t>
            </a:fld>
            <a:endParaRPr lang="en-AU" sz="1400" dirty="0">
              <a:solidFill>
                <a:schemeClr val="bg1"/>
              </a:solidFill>
            </a:endParaRPr>
          </a:p>
        </p:txBody>
      </p:sp>
      <p:sp>
        <p:nvSpPr>
          <p:cNvPr id="8194" name="Rectangle 2"/>
          <p:cNvSpPr>
            <a:spLocks noGrp="1" noChangeArrowheads="1"/>
          </p:cNvSpPr>
          <p:nvPr>
            <p:ph type="ctrTitle" idx="4294967295"/>
          </p:nvPr>
        </p:nvSpPr>
        <p:spPr>
          <a:xfrm>
            <a:off x="0" y="763488"/>
            <a:ext cx="9144000" cy="649288"/>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In Domestic Operations (</a:t>
            </a:r>
            <a:r>
              <a:rPr lang="en-AU" sz="2800" b="1" dirty="0" err="1"/>
              <a:t>Aust</a:t>
            </a:r>
            <a:r>
              <a:rPr lang="en-AU" sz="2800" b="1" dirty="0"/>
              <a:t> &amp; NZ)</a:t>
            </a:r>
            <a:endParaRPr lang="en-US" sz="2800" dirty="0"/>
          </a:p>
        </p:txBody>
      </p:sp>
      <p:sp>
        <p:nvSpPr>
          <p:cNvPr id="35844" name="TextBox 2"/>
          <p:cNvSpPr txBox="1">
            <a:spLocks noChangeArrowheads="1"/>
          </p:cNvSpPr>
          <p:nvPr/>
        </p:nvSpPr>
        <p:spPr bwMode="auto">
          <a:xfrm>
            <a:off x="3567694" y="6505599"/>
            <a:ext cx="42446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dirty="0">
                <a:solidFill>
                  <a:schemeClr val="bg1"/>
                </a:solidFill>
              </a:rPr>
              <a:t>Source: Deloitte Bribery &amp; Corruption Survey 2015</a:t>
            </a:r>
          </a:p>
        </p:txBody>
      </p:sp>
      <p:sp>
        <p:nvSpPr>
          <p:cNvPr id="2" name="TextBox 1"/>
          <p:cNvSpPr txBox="1"/>
          <p:nvPr/>
        </p:nvSpPr>
        <p:spPr>
          <a:xfrm>
            <a:off x="611560" y="1424970"/>
            <a:ext cx="8064896" cy="707886"/>
          </a:xfrm>
          <a:prstGeom prst="rect">
            <a:avLst/>
          </a:prstGeom>
          <a:noFill/>
        </p:spPr>
        <p:txBody>
          <a:bodyPr wrap="square" rtlCol="0">
            <a:spAutoFit/>
          </a:bodyPr>
          <a:lstStyle/>
          <a:p>
            <a:r>
              <a:rPr lang="en-US" sz="2000" b="1" dirty="0">
                <a:latin typeface="+mn-lt"/>
              </a:rPr>
              <a:t>23% of </a:t>
            </a:r>
            <a:r>
              <a:rPr lang="en-US" sz="2000" b="1" dirty="0" err="1">
                <a:latin typeface="+mn-lt"/>
              </a:rPr>
              <a:t>organisations</a:t>
            </a:r>
            <a:r>
              <a:rPr lang="en-US" sz="2000" b="1" dirty="0">
                <a:latin typeface="+mn-lt"/>
              </a:rPr>
              <a:t>*</a:t>
            </a:r>
            <a:r>
              <a:rPr lang="en-US" sz="800" baseline="30000" dirty="0">
                <a:latin typeface="+mn-lt"/>
              </a:rPr>
              <a:t> </a:t>
            </a:r>
            <a:r>
              <a:rPr lang="en-US" sz="800" dirty="0">
                <a:latin typeface="+mn-lt"/>
              </a:rPr>
              <a:t> </a:t>
            </a:r>
            <a:r>
              <a:rPr lang="en-US" sz="2000" b="1" dirty="0">
                <a:latin typeface="+mn-lt"/>
              </a:rPr>
              <a:t>in Deloitte 2015 Bribery &amp; Corruption Survey experienced one or more instances of domestic corruption in last 5 years.</a:t>
            </a:r>
          </a:p>
        </p:txBody>
      </p:sp>
      <p:sp>
        <p:nvSpPr>
          <p:cNvPr id="3" name="TextBox 2"/>
          <p:cNvSpPr txBox="1"/>
          <p:nvPr/>
        </p:nvSpPr>
        <p:spPr>
          <a:xfrm>
            <a:off x="611560" y="2257708"/>
            <a:ext cx="4456644" cy="1814343"/>
          </a:xfrm>
          <a:prstGeom prst="rect">
            <a:avLst/>
          </a:prstGeom>
          <a:noFill/>
        </p:spPr>
        <p:txBody>
          <a:bodyPr wrap="none" rtlCol="0">
            <a:spAutoFit/>
          </a:bodyPr>
          <a:lstStyle/>
          <a:p>
            <a:r>
              <a:rPr lang="en-US" b="1" dirty="0">
                <a:latin typeface="+mn-lt"/>
              </a:rPr>
              <a:t>Most common types of domestic corruption:</a:t>
            </a:r>
          </a:p>
          <a:p>
            <a:pPr marL="342900" indent="-342900">
              <a:spcBef>
                <a:spcPct val="20000"/>
              </a:spcBef>
              <a:spcAft>
                <a:spcPts val="300"/>
              </a:spcAft>
              <a:buFontTx/>
              <a:buChar char="•"/>
              <a:defRPr/>
            </a:pPr>
            <a:r>
              <a:rPr lang="en-US" dirty="0">
                <a:latin typeface="+mn-lt"/>
                <a:ea typeface="+mn-ea"/>
              </a:rPr>
              <a:t>Undisclosed conflict of interest,</a:t>
            </a:r>
          </a:p>
          <a:p>
            <a:pPr marL="342900" indent="-342900">
              <a:spcBef>
                <a:spcPct val="20000"/>
              </a:spcBef>
              <a:spcAft>
                <a:spcPts val="300"/>
              </a:spcAft>
              <a:buFontTx/>
              <a:buChar char="•"/>
              <a:defRPr/>
            </a:pPr>
            <a:r>
              <a:rPr lang="en-US" dirty="0">
                <a:latin typeface="+mn-lt"/>
                <a:ea typeface="+mn-ea"/>
              </a:rPr>
              <a:t>Supplier kickbacks, </a:t>
            </a:r>
          </a:p>
          <a:p>
            <a:pPr marL="342900" indent="-342900">
              <a:spcBef>
                <a:spcPct val="20000"/>
              </a:spcBef>
              <a:spcAft>
                <a:spcPts val="300"/>
              </a:spcAft>
              <a:buFontTx/>
              <a:buChar char="•"/>
              <a:defRPr/>
            </a:pPr>
            <a:r>
              <a:rPr lang="en-US" dirty="0">
                <a:latin typeface="+mn-lt"/>
                <a:ea typeface="+mn-ea"/>
              </a:rPr>
              <a:t>Personal </a:t>
            </a:r>
            <a:r>
              <a:rPr lang="en-US" dirty="0" err="1">
                <a:latin typeface="+mn-lt"/>
                <a:ea typeface="+mn-ea"/>
              </a:rPr>
              <a:t>favours</a:t>
            </a:r>
            <a:r>
              <a:rPr lang="en-US" dirty="0">
                <a:latin typeface="+mn-lt"/>
                <a:ea typeface="+mn-ea"/>
              </a:rPr>
              <a:t>, and</a:t>
            </a:r>
          </a:p>
          <a:p>
            <a:pPr marL="342900" indent="-342900">
              <a:spcBef>
                <a:spcPct val="20000"/>
              </a:spcBef>
              <a:spcAft>
                <a:spcPts val="1200"/>
              </a:spcAft>
              <a:buFontTx/>
              <a:buChar char="•"/>
              <a:defRPr/>
            </a:pPr>
            <a:r>
              <a:rPr lang="en-US" dirty="0">
                <a:latin typeface="+mn-lt"/>
                <a:ea typeface="+mn-ea"/>
              </a:rPr>
              <a:t>Inappropriate gifts/ hospitality.</a:t>
            </a:r>
          </a:p>
        </p:txBody>
      </p:sp>
      <p:sp>
        <p:nvSpPr>
          <p:cNvPr id="5" name="TextBox 4"/>
          <p:cNvSpPr txBox="1"/>
          <p:nvPr/>
        </p:nvSpPr>
        <p:spPr>
          <a:xfrm>
            <a:off x="611560" y="4201924"/>
            <a:ext cx="4613200" cy="1366528"/>
          </a:xfrm>
          <a:prstGeom prst="rect">
            <a:avLst/>
          </a:prstGeom>
          <a:noFill/>
        </p:spPr>
        <p:txBody>
          <a:bodyPr wrap="none" rtlCol="0">
            <a:spAutoFit/>
          </a:bodyPr>
          <a:lstStyle/>
          <a:p>
            <a:r>
              <a:rPr lang="en-US" b="1" dirty="0">
                <a:latin typeface="+mn-lt"/>
              </a:rPr>
              <a:t>Discovery of instances of domestic corruption:</a:t>
            </a:r>
          </a:p>
          <a:p>
            <a:pPr marL="342900" indent="-342900">
              <a:spcBef>
                <a:spcPct val="20000"/>
              </a:spcBef>
              <a:buFontTx/>
              <a:buChar char="•"/>
              <a:defRPr/>
            </a:pPr>
            <a:r>
              <a:rPr lang="en-US" dirty="0">
                <a:latin typeface="+mn-lt"/>
                <a:ea typeface="+mn-ea"/>
              </a:rPr>
              <a:t>Management review,</a:t>
            </a:r>
          </a:p>
          <a:p>
            <a:pPr marL="342900" indent="-342900">
              <a:spcBef>
                <a:spcPct val="20000"/>
              </a:spcBef>
              <a:buFontTx/>
              <a:buChar char="•"/>
              <a:defRPr/>
            </a:pPr>
            <a:r>
              <a:rPr lang="en-US" dirty="0">
                <a:latin typeface="+mn-lt"/>
                <a:ea typeface="+mn-ea"/>
              </a:rPr>
              <a:t>Internal controls, and</a:t>
            </a:r>
          </a:p>
          <a:p>
            <a:pPr marL="342900" indent="-342900">
              <a:spcBef>
                <a:spcPct val="20000"/>
              </a:spcBef>
              <a:buFontTx/>
              <a:buChar char="•"/>
              <a:defRPr/>
            </a:pPr>
            <a:r>
              <a:rPr lang="en-US" dirty="0">
                <a:latin typeface="+mn-lt"/>
                <a:ea typeface="+mn-ea"/>
              </a:rPr>
              <a:t>Tip-off from employees</a:t>
            </a:r>
            <a:r>
              <a:rPr lang="en-US" baseline="30000" dirty="0">
                <a:latin typeface="+mn-lt"/>
                <a:ea typeface="+mn-ea"/>
              </a:rPr>
              <a:t>+</a:t>
            </a:r>
            <a:r>
              <a:rPr lang="en-US" dirty="0">
                <a:latin typeface="+mn-lt"/>
                <a:ea typeface="+mn-ea"/>
              </a:rPr>
              <a:t>.</a:t>
            </a:r>
          </a:p>
        </p:txBody>
      </p:sp>
      <p:pic>
        <p:nvPicPr>
          <p:cNvPr id="10" name="Picture 9"/>
          <p:cNvPicPr>
            <a:picLocks noChangeAspect="1"/>
          </p:cNvPicPr>
          <p:nvPr/>
        </p:nvPicPr>
        <p:blipFill>
          <a:blip r:embed="rId2"/>
          <a:stretch>
            <a:fillRect/>
          </a:stretch>
        </p:blipFill>
        <p:spPr>
          <a:xfrm>
            <a:off x="5549932" y="2473732"/>
            <a:ext cx="2838491" cy="2886806"/>
          </a:xfrm>
          <a:prstGeom prst="rect">
            <a:avLst/>
          </a:prstGeom>
        </p:spPr>
      </p:pic>
      <p:sp>
        <p:nvSpPr>
          <p:cNvPr id="11" name="TextBox 10"/>
          <p:cNvSpPr txBox="1"/>
          <p:nvPr/>
        </p:nvSpPr>
        <p:spPr>
          <a:xfrm>
            <a:off x="1187624" y="5570076"/>
            <a:ext cx="5519560" cy="523220"/>
          </a:xfrm>
          <a:prstGeom prst="rect">
            <a:avLst/>
          </a:prstGeom>
          <a:noFill/>
        </p:spPr>
        <p:txBody>
          <a:bodyPr wrap="none" rtlCol="0">
            <a:spAutoFit/>
          </a:bodyPr>
          <a:lstStyle/>
          <a:p>
            <a:r>
              <a:rPr lang="en-US" sz="1400" dirty="0">
                <a:latin typeface="+mn-lt"/>
              </a:rPr>
              <a:t>* Increases to 47% for </a:t>
            </a:r>
            <a:r>
              <a:rPr lang="en-US" sz="1400" dirty="0" err="1">
                <a:latin typeface="+mn-lt"/>
              </a:rPr>
              <a:t>organisations</a:t>
            </a:r>
            <a:r>
              <a:rPr lang="en-US" sz="1400" dirty="0">
                <a:latin typeface="+mn-lt"/>
              </a:rPr>
              <a:t> with more than 5,000 employees.</a:t>
            </a:r>
          </a:p>
          <a:p>
            <a:r>
              <a:rPr lang="en-US" sz="1400" baseline="30000" dirty="0">
                <a:latin typeface="+mn-lt"/>
              </a:rPr>
              <a:t>+ </a:t>
            </a:r>
            <a:r>
              <a:rPr lang="en-US" sz="1400" dirty="0">
                <a:latin typeface="+mn-lt"/>
              </a:rPr>
              <a:t>Top discovery method for companies with more than 5,000 employees.</a:t>
            </a:r>
          </a:p>
        </p:txBody>
      </p:sp>
    </p:spTree>
    <p:extLst>
      <p:ext uri="{BB962C8B-B14F-4D97-AF65-F5344CB8AC3E}">
        <p14:creationId xmlns:p14="http://schemas.microsoft.com/office/powerpoint/2010/main" val="251088230"/>
      </p:ext>
    </p:extLst>
  </p:cSld>
  <p:clrMapOvr>
    <a:masterClrMapping/>
  </p:clrMapOvr>
  <p:transition spd="slow">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30</a:t>
            </a:fld>
            <a:endParaRPr lang="en-AU" sz="1400" dirty="0">
              <a:solidFill>
                <a:schemeClr val="bg1"/>
              </a:solidFill>
            </a:endParaRPr>
          </a:p>
        </p:txBody>
      </p:sp>
      <p:sp>
        <p:nvSpPr>
          <p:cNvPr id="8194" name="Rectangle 2"/>
          <p:cNvSpPr>
            <a:spLocks noGrp="1" noChangeArrowheads="1"/>
          </p:cNvSpPr>
          <p:nvPr>
            <p:ph type="ctrTitle" idx="4294967295"/>
          </p:nvPr>
        </p:nvSpPr>
        <p:spPr>
          <a:xfrm>
            <a:off x="0" y="765523"/>
            <a:ext cx="9144000" cy="503237"/>
          </a:xfrm>
          <a:extLst>
            <a:ext uri="{FAA26D3D-D897-4be2-8F04-BA451C77F1D7}">
              <ma14:placeholderFlag xmlns:ma14="http://schemas.microsoft.com/office/mac/drawingml/2011/main" xmlns="" val="1"/>
            </a:ext>
          </a:extLst>
        </p:spPr>
        <p:txBody>
          <a:bodyPr>
            <a:normAutofit fontScale="90000"/>
          </a:bodyPr>
          <a:lstStyle/>
          <a:p>
            <a:pPr algn="ctr" eaLnBrk="1" hangingPunct="1">
              <a:defRPr/>
            </a:pPr>
            <a:r>
              <a:rPr lang="en-AU" b="1" dirty="0"/>
              <a:t>Parallel Situation in WA</a:t>
            </a:r>
            <a:endParaRPr lang="en-US" dirty="0"/>
          </a:p>
        </p:txBody>
      </p:sp>
      <p:sp>
        <p:nvSpPr>
          <p:cNvPr id="56323" name="Rectangle 3"/>
          <p:cNvSpPr>
            <a:spLocks noGrp="1" noChangeArrowheads="1"/>
          </p:cNvSpPr>
          <p:nvPr>
            <p:ph type="subTitle" idx="4294967295"/>
          </p:nvPr>
        </p:nvSpPr>
        <p:spPr>
          <a:xfrm>
            <a:off x="323528" y="1340768"/>
            <a:ext cx="8135937" cy="4752975"/>
          </a:xfrm>
          <a:extLst>
            <a:ext uri="{FAA26D3D-D897-4be2-8F04-BA451C77F1D7}">
              <ma14:placeholderFlag xmlns:ma14="http://schemas.microsoft.com/office/mac/drawingml/2011/main" xmlns="" val="1"/>
            </a:ext>
          </a:extLst>
        </p:spPr>
        <p:txBody>
          <a:bodyPr>
            <a:noAutofit/>
          </a:bodyPr>
          <a:lstStyle/>
          <a:p>
            <a:pPr marL="342900" indent="-342900" eaLnBrk="1" hangingPunct="1">
              <a:spcAft>
                <a:spcPts val="600"/>
              </a:spcAft>
              <a:buFont typeface="Arial"/>
              <a:buChar char="•"/>
              <a:defRPr/>
            </a:pPr>
            <a:r>
              <a:rPr lang="en-AU" sz="2000" dirty="0"/>
              <a:t>WA </a:t>
            </a:r>
            <a:r>
              <a:rPr lang="en-AU" sz="2000" dirty="0" err="1"/>
              <a:t>Govt</a:t>
            </a:r>
            <a:r>
              <a:rPr lang="en-AU" sz="2000" dirty="0"/>
              <a:t> finds difficulty in keeping Mines Safety &amp; Inspection personnel at existing pay levels,</a:t>
            </a:r>
          </a:p>
          <a:p>
            <a:pPr marL="342900" indent="-342900" eaLnBrk="1" hangingPunct="1">
              <a:spcAft>
                <a:spcPts val="600"/>
              </a:spcAft>
              <a:buFont typeface="Arial"/>
              <a:buChar char="•"/>
              <a:defRPr/>
            </a:pPr>
            <a:r>
              <a:rPr lang="en-AU" sz="2000" dirty="0"/>
              <a:t>Companies asked to </a:t>
            </a:r>
            <a:r>
              <a:rPr lang="en-AU" sz="2000" b="1" dirty="0">
                <a:solidFill>
                  <a:srgbClr val="000000"/>
                </a:solidFill>
              </a:rPr>
              <a:t>make up salary difference</a:t>
            </a:r>
            <a:r>
              <a:rPr lang="en-AU" sz="2000" dirty="0"/>
              <a:t> - a special purpose levy, </a:t>
            </a:r>
          </a:p>
          <a:p>
            <a:pPr marL="342900" indent="-342900" eaLnBrk="1" hangingPunct="1">
              <a:spcAft>
                <a:spcPts val="600"/>
              </a:spcAft>
              <a:buFont typeface="Arial"/>
              <a:buChar char="•"/>
              <a:defRPr/>
            </a:pPr>
            <a:r>
              <a:rPr lang="en-AU" sz="2000" dirty="0"/>
              <a:t>Levy Regulation introduced on 24 April 2010,</a:t>
            </a:r>
          </a:p>
          <a:p>
            <a:pPr marL="1085850" lvl="1" indent="-342900" eaLnBrk="1" hangingPunct="1">
              <a:spcAft>
                <a:spcPts val="600"/>
              </a:spcAft>
              <a:buFont typeface="Arial"/>
              <a:buChar char="•"/>
              <a:defRPr/>
            </a:pPr>
            <a:r>
              <a:rPr lang="en-AU" sz="2000" dirty="0"/>
              <a:t>Companies required to pay levy if total hours worked exceeds 5,000 hours per quarter,</a:t>
            </a:r>
          </a:p>
          <a:p>
            <a:pPr marL="1085850" lvl="1" indent="-342900" eaLnBrk="1" hangingPunct="1">
              <a:spcAft>
                <a:spcPts val="600"/>
              </a:spcAft>
              <a:buFont typeface="Arial"/>
              <a:buChar char="•"/>
              <a:defRPr/>
            </a:pPr>
            <a:r>
              <a:rPr lang="en-AU" sz="2000" dirty="0"/>
              <a:t>Levy Rate for 2011/12 financial year was $0.18 per hour (expected to amount to $27 million),</a:t>
            </a:r>
          </a:p>
          <a:p>
            <a:pPr marL="342900" indent="-342900" eaLnBrk="1" hangingPunct="1">
              <a:spcAft>
                <a:spcPts val="600"/>
              </a:spcAft>
              <a:buFont typeface="Arial"/>
              <a:buChar char="•"/>
              <a:defRPr/>
            </a:pPr>
            <a:r>
              <a:rPr lang="en-AU" sz="2000" dirty="0"/>
              <a:t>Funds collected are held in a Special Purpose Account, and spent administering the </a:t>
            </a:r>
            <a:r>
              <a:rPr lang="en-AU" sz="2000" b="1" dirty="0"/>
              <a:t>Mines Safety and Inspection Act 1994 </a:t>
            </a:r>
            <a:r>
              <a:rPr lang="en-AU" sz="2000" dirty="0"/>
              <a:t>only.</a:t>
            </a:r>
          </a:p>
          <a:p>
            <a:pPr marL="342900" indent="-342900" eaLnBrk="1" hangingPunct="1">
              <a:spcAft>
                <a:spcPts val="600"/>
              </a:spcAft>
              <a:buFont typeface="Arial"/>
              <a:buChar char="•"/>
              <a:defRPr/>
            </a:pPr>
            <a:r>
              <a:rPr lang="en-AU" sz="2000" b="1" dirty="0"/>
              <a:t>Difference in WA: </a:t>
            </a:r>
            <a:r>
              <a:rPr lang="en-AU" sz="2000" dirty="0"/>
              <a:t>Single issue and it is legislated.</a:t>
            </a:r>
          </a:p>
          <a:p>
            <a:pPr marL="342900" indent="-342900" eaLnBrk="1" hangingPunct="1">
              <a:spcAft>
                <a:spcPts val="600"/>
              </a:spcAft>
              <a:buFont typeface="Arial"/>
              <a:buChar char="•"/>
              <a:defRPr/>
            </a:pPr>
            <a:r>
              <a:rPr lang="en-AU" sz="2000" b="1" dirty="0"/>
              <a:t>In Africa: </a:t>
            </a:r>
            <a:r>
              <a:rPr lang="en-AU" sz="2000" dirty="0"/>
              <a:t>Multiple and diverse issues + generally weak institutions.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2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63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31</a:t>
            </a:fld>
            <a:endParaRPr lang="en-AU" sz="1400" dirty="0">
              <a:solidFill>
                <a:schemeClr val="bg1"/>
              </a:solidFill>
            </a:endParaRPr>
          </a:p>
        </p:txBody>
      </p:sp>
      <p:sp>
        <p:nvSpPr>
          <p:cNvPr id="8194" name="Rectangle 2"/>
          <p:cNvSpPr>
            <a:spLocks noGrp="1" noChangeArrowheads="1"/>
          </p:cNvSpPr>
          <p:nvPr>
            <p:ph type="ctrTitle" idx="4294967295"/>
          </p:nvPr>
        </p:nvSpPr>
        <p:spPr>
          <a:xfrm>
            <a:off x="0" y="836514"/>
            <a:ext cx="9144000" cy="576262"/>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OECD Report Card on Australia – Oct 2012</a:t>
            </a:r>
            <a:endParaRPr lang="en-US" sz="2800" dirty="0"/>
          </a:p>
        </p:txBody>
      </p:sp>
      <p:sp>
        <p:nvSpPr>
          <p:cNvPr id="56323" name="Rectangle 3"/>
          <p:cNvSpPr>
            <a:spLocks noGrp="1" noChangeArrowheads="1"/>
          </p:cNvSpPr>
          <p:nvPr>
            <p:ph type="subTitle" idx="4294967295"/>
          </p:nvPr>
        </p:nvSpPr>
        <p:spPr>
          <a:xfrm>
            <a:off x="158685" y="1484784"/>
            <a:ext cx="7993063" cy="1943100"/>
          </a:xfrm>
          <a:extLst>
            <a:ext uri="{FAA26D3D-D897-4be2-8F04-BA451C77F1D7}">
              <ma14:placeholderFlag xmlns:ma14="http://schemas.microsoft.com/office/mac/drawingml/2011/main" xmlns="" val="1"/>
            </a:ext>
          </a:extLst>
        </p:spPr>
        <p:txBody>
          <a:bodyPr>
            <a:normAutofit/>
          </a:bodyPr>
          <a:lstStyle/>
          <a:p>
            <a:pPr marL="0" indent="0" eaLnBrk="1" hangingPunct="1">
              <a:spcBef>
                <a:spcPts val="100"/>
              </a:spcBef>
              <a:spcAft>
                <a:spcPts val="100"/>
              </a:spcAft>
              <a:buNone/>
            </a:pPr>
            <a:r>
              <a:rPr lang="en-AU" sz="2000" b="1" dirty="0">
                <a:ea typeface="ＭＳ Ｐゴシック" pitchFamily="34" charset="-128"/>
              </a:rPr>
              <a:t>Overall enforcement </a:t>
            </a:r>
            <a:r>
              <a:rPr lang="en-AU" altLang="en-US" sz="2000" b="1" dirty="0">
                <a:ea typeface="ＭＳ Ｐゴシック" pitchFamily="34" charset="-128"/>
              </a:rPr>
              <a:t>“</a:t>
            </a:r>
            <a:r>
              <a:rPr lang="en-AU" sz="2000" b="1" dirty="0">
                <a:ea typeface="ＭＳ Ｐゴシック" pitchFamily="34" charset="-128"/>
              </a:rPr>
              <a:t>extremely low</a:t>
            </a:r>
            <a:r>
              <a:rPr lang="en-AU" altLang="en-US" sz="2000" b="1" dirty="0">
                <a:ea typeface="ＭＳ Ｐゴシック" pitchFamily="34" charset="-128"/>
              </a:rPr>
              <a:t>”:</a:t>
            </a:r>
            <a:endParaRPr lang="en-AU" sz="2000" b="1" dirty="0">
              <a:ea typeface="ＭＳ Ｐゴシック" pitchFamily="34" charset="-128"/>
            </a:endParaRPr>
          </a:p>
          <a:p>
            <a:pPr lvl="1" eaLnBrk="1" hangingPunct="1">
              <a:spcBef>
                <a:spcPts val="100"/>
              </a:spcBef>
              <a:spcAft>
                <a:spcPts val="100"/>
              </a:spcAft>
              <a:buFont typeface="Arial" pitchFamily="34" charset="0"/>
              <a:buChar char="•"/>
            </a:pPr>
            <a:r>
              <a:rPr lang="en-AU" sz="1800" dirty="0">
                <a:ea typeface="Arial" pitchFamily="34" charset="0"/>
              </a:rPr>
              <a:t>28 foreign bribery referrals received by AFP since 2005,</a:t>
            </a:r>
          </a:p>
          <a:p>
            <a:pPr lvl="1" eaLnBrk="1" hangingPunct="1">
              <a:spcBef>
                <a:spcPts val="100"/>
              </a:spcBef>
              <a:spcAft>
                <a:spcPts val="100"/>
              </a:spcAft>
              <a:buFont typeface="Arial" pitchFamily="34" charset="0"/>
              <a:buChar char="•"/>
            </a:pPr>
            <a:r>
              <a:rPr lang="en-AU" sz="1800" dirty="0">
                <a:ea typeface="Arial" pitchFamily="34" charset="0"/>
              </a:rPr>
              <a:t>21 without charge,</a:t>
            </a:r>
          </a:p>
          <a:p>
            <a:pPr lvl="1" eaLnBrk="1" hangingPunct="1">
              <a:spcBef>
                <a:spcPts val="100"/>
              </a:spcBef>
              <a:spcAft>
                <a:spcPts val="100"/>
              </a:spcAft>
              <a:buFont typeface="Arial" pitchFamily="34" charset="0"/>
              <a:buChar char="•"/>
            </a:pPr>
            <a:r>
              <a:rPr lang="en-AU" sz="1800" dirty="0">
                <a:ea typeface="Arial" pitchFamily="34" charset="0"/>
              </a:rPr>
              <a:t>1 has led to prosecutions, and</a:t>
            </a:r>
          </a:p>
          <a:p>
            <a:pPr lvl="1" eaLnBrk="1" hangingPunct="1">
              <a:spcBef>
                <a:spcPts val="100"/>
              </a:spcBef>
              <a:spcAft>
                <a:spcPts val="100"/>
              </a:spcAft>
              <a:buFont typeface="Arial" pitchFamily="34" charset="0"/>
              <a:buChar char="•"/>
            </a:pPr>
            <a:r>
              <a:rPr lang="en-AU" sz="1800" dirty="0">
                <a:ea typeface="Arial" pitchFamily="34" charset="0"/>
              </a:rPr>
              <a:t>7 remain ongoing (as at Oct 2012).</a:t>
            </a:r>
          </a:p>
          <a:p>
            <a:pPr marL="342900" indent="-342900" eaLnBrk="1" hangingPunct="1">
              <a:buFontTx/>
              <a:buChar char="•"/>
            </a:pPr>
            <a:endParaRPr lang="en-AU" b="1" dirty="0">
              <a:ea typeface="ＭＳ Ｐゴシック" pitchFamily="34" charset="-128"/>
            </a:endParaRPr>
          </a:p>
        </p:txBody>
      </p:sp>
      <p:sp>
        <p:nvSpPr>
          <p:cNvPr id="5" name="Rectangle 3"/>
          <p:cNvSpPr txBox="1">
            <a:spLocks noChangeArrowheads="1"/>
          </p:cNvSpPr>
          <p:nvPr/>
        </p:nvSpPr>
        <p:spPr bwMode="auto">
          <a:xfrm>
            <a:off x="179586" y="3123113"/>
            <a:ext cx="8137152" cy="143110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l" rtl="0" eaLnBrk="0" fontAlgn="base" hangingPunct="0">
              <a:spcBef>
                <a:spcPct val="20000"/>
              </a:spcBef>
              <a:spcAft>
                <a:spcPct val="0"/>
              </a:spcAft>
              <a:buClr>
                <a:srgbClr val="FFFFFF"/>
              </a:buClr>
              <a:buFontTx/>
              <a:buNone/>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a:lstStyle>
          <a:p>
            <a:pPr eaLnBrk="1" hangingPunct="1">
              <a:spcBef>
                <a:spcPts val="100"/>
              </a:spcBef>
              <a:spcAft>
                <a:spcPts val="100"/>
              </a:spcAft>
              <a:defRPr/>
            </a:pPr>
            <a:r>
              <a:rPr lang="en-AU" sz="2000" b="1" dirty="0"/>
              <a:t>Investigation and enforcement stats do not match:</a:t>
            </a:r>
          </a:p>
          <a:p>
            <a:pPr lvl="1" eaLnBrk="1" hangingPunct="1">
              <a:spcBef>
                <a:spcPts val="100"/>
              </a:spcBef>
              <a:spcAft>
                <a:spcPts val="100"/>
              </a:spcAft>
              <a:defRPr/>
            </a:pPr>
            <a:r>
              <a:rPr lang="en-AU" sz="1800" dirty="0"/>
              <a:t>Size of Australian economy,</a:t>
            </a:r>
          </a:p>
          <a:p>
            <a:pPr lvl="1" eaLnBrk="1" hangingPunct="1">
              <a:spcBef>
                <a:spcPts val="100"/>
              </a:spcBef>
              <a:spcAft>
                <a:spcPts val="100"/>
              </a:spcAft>
              <a:defRPr/>
            </a:pPr>
            <a:r>
              <a:rPr lang="en-AU" sz="1800" dirty="0"/>
              <a:t>Its level of exports, and</a:t>
            </a:r>
          </a:p>
          <a:p>
            <a:pPr lvl="1" eaLnBrk="1" hangingPunct="1">
              <a:spcBef>
                <a:spcPts val="100"/>
              </a:spcBef>
              <a:spcAft>
                <a:spcPts val="100"/>
              </a:spcAft>
              <a:defRPr/>
            </a:pPr>
            <a:r>
              <a:rPr lang="en-AU" sz="1800" dirty="0"/>
              <a:t>Risk profile for Australian businesses given countries of operation.</a:t>
            </a:r>
          </a:p>
        </p:txBody>
      </p:sp>
      <p:sp>
        <p:nvSpPr>
          <p:cNvPr id="6" name="Rectangle 3"/>
          <p:cNvSpPr txBox="1">
            <a:spLocks noChangeArrowheads="1"/>
          </p:cNvSpPr>
          <p:nvPr/>
        </p:nvSpPr>
        <p:spPr bwMode="auto">
          <a:xfrm>
            <a:off x="179586" y="4509120"/>
            <a:ext cx="8424862" cy="1656184"/>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l" rtl="0" eaLnBrk="0" fontAlgn="base" hangingPunct="0">
              <a:spcBef>
                <a:spcPct val="20000"/>
              </a:spcBef>
              <a:spcAft>
                <a:spcPct val="0"/>
              </a:spcAft>
              <a:buClr>
                <a:srgbClr val="FFFFFF"/>
              </a:buClr>
              <a:buFontTx/>
              <a:buNone/>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a:lstStyle>
          <a:p>
            <a:pPr eaLnBrk="1" hangingPunct="1">
              <a:spcBef>
                <a:spcPts val="100"/>
              </a:spcBef>
              <a:spcAft>
                <a:spcPts val="100"/>
              </a:spcAft>
              <a:defRPr/>
            </a:pPr>
            <a:r>
              <a:rPr lang="en-AU" sz="2000" b="1" dirty="0"/>
              <a:t>Recommendations:</a:t>
            </a:r>
          </a:p>
          <a:p>
            <a:pPr lvl="1" eaLnBrk="1" hangingPunct="1">
              <a:spcBef>
                <a:spcPts val="100"/>
              </a:spcBef>
              <a:spcAft>
                <a:spcPts val="100"/>
              </a:spcAft>
              <a:buFont typeface="Arial"/>
              <a:buChar char="•"/>
              <a:defRPr/>
            </a:pPr>
            <a:r>
              <a:rPr lang="en-AU" sz="1800" dirty="0"/>
              <a:t>Raise awareness of distinction between facilitation payments and acts of bribery and corruption, and actively move to eliminate,</a:t>
            </a:r>
          </a:p>
          <a:p>
            <a:pPr lvl="1" eaLnBrk="1" hangingPunct="1">
              <a:spcBef>
                <a:spcPts val="100"/>
              </a:spcBef>
              <a:spcAft>
                <a:spcPts val="100"/>
              </a:spcAft>
              <a:buFont typeface="Arial"/>
              <a:buChar char="•"/>
              <a:defRPr/>
            </a:pPr>
            <a:r>
              <a:rPr lang="en-AU" sz="1800" dirty="0"/>
              <a:t>Increase sanctions and enforcement, and</a:t>
            </a:r>
          </a:p>
          <a:p>
            <a:pPr lvl="1" eaLnBrk="1" hangingPunct="1">
              <a:spcBef>
                <a:spcPts val="100"/>
              </a:spcBef>
              <a:spcAft>
                <a:spcPts val="100"/>
              </a:spcAft>
              <a:buFont typeface="Arial"/>
              <a:buChar char="•"/>
              <a:defRPr/>
            </a:pPr>
            <a:r>
              <a:rPr lang="en-AU" sz="1800" dirty="0"/>
              <a:t>Improve whistle-blower provisions.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6323" grpId="0" build="p"/>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2"/>
          <p:cNvSpPr>
            <a:spLocks noGrp="1"/>
          </p:cNvSpPr>
          <p:nvPr>
            <p:ph type="sldNum" sz="quarter" idx="12"/>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A540BBA-D7FE-4CA0-A7F0-E65D4C63C84D}" type="slidenum">
              <a:rPr lang="en-AU" sz="1400">
                <a:solidFill>
                  <a:schemeClr val="bg1"/>
                </a:solidFill>
              </a:rPr>
              <a:pPr eaLnBrk="1" hangingPunct="1"/>
              <a:t>32</a:t>
            </a:fld>
            <a:endParaRPr lang="en-AU" sz="1400">
              <a:solidFill>
                <a:schemeClr val="bg1"/>
              </a:solidFill>
            </a:endParaRPr>
          </a:p>
        </p:txBody>
      </p:sp>
      <p:sp>
        <p:nvSpPr>
          <p:cNvPr id="8194" name="Rectangle 2"/>
          <p:cNvSpPr>
            <a:spLocks noGrp="1" noChangeArrowheads="1"/>
          </p:cNvSpPr>
          <p:nvPr>
            <p:ph type="ctrTitle" idx="4294967295"/>
          </p:nvPr>
        </p:nvSpPr>
        <p:spPr>
          <a:xfrm>
            <a:off x="0" y="692150"/>
            <a:ext cx="9144000" cy="720725"/>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Ethical Corporate Culture</a:t>
            </a:r>
            <a:endParaRPr lang="en-US" sz="2800" dirty="0"/>
          </a:p>
        </p:txBody>
      </p:sp>
      <p:sp>
        <p:nvSpPr>
          <p:cNvPr id="56323" name="Rectangle 3"/>
          <p:cNvSpPr>
            <a:spLocks noGrp="1" noChangeArrowheads="1"/>
          </p:cNvSpPr>
          <p:nvPr>
            <p:ph type="subTitle" idx="4294967295"/>
          </p:nvPr>
        </p:nvSpPr>
        <p:spPr>
          <a:xfrm>
            <a:off x="899592" y="1629346"/>
            <a:ext cx="7848872" cy="4319934"/>
          </a:xfrm>
          <a:extLst>
            <a:ext uri="{FAA26D3D-D897-4be2-8F04-BA451C77F1D7}">
              <ma14:placeholderFlag xmlns:ma14="http://schemas.microsoft.com/office/mac/drawingml/2011/main" xmlns="" val="1"/>
            </a:ext>
          </a:extLst>
        </p:spPr>
        <p:txBody>
          <a:bodyPr>
            <a:normAutofit/>
          </a:bodyPr>
          <a:lstStyle/>
          <a:p>
            <a:pPr marL="0" indent="0" eaLnBrk="1" hangingPunct="1">
              <a:spcAft>
                <a:spcPts val="1200"/>
              </a:spcAft>
              <a:buNone/>
            </a:pPr>
            <a:r>
              <a:rPr lang="en-AU" dirty="0">
                <a:ea typeface="ＭＳ Ｐゴシック" pitchFamily="34" charset="-128"/>
              </a:rPr>
              <a:t>Companies must develop an appropriate Corporate Culture supported by comprehensive policies and compliance programs, effective training, due diligence, risk mitigation procedures and appropriate review and monitoring – documented properly.</a:t>
            </a:r>
          </a:p>
          <a:p>
            <a:pPr marL="0" indent="0" eaLnBrk="1" hangingPunct="1">
              <a:spcAft>
                <a:spcPts val="1200"/>
              </a:spcAft>
              <a:buNone/>
            </a:pPr>
            <a:r>
              <a:rPr lang="en-AU" b="1" dirty="0">
                <a:ea typeface="ＭＳ Ｐゴシック" pitchFamily="34" charset="-128"/>
              </a:rPr>
              <a:t>Such an approach creates value and protects value.</a:t>
            </a:r>
          </a:p>
          <a:p>
            <a:pPr marL="0" indent="0" eaLnBrk="1" hangingPunct="1">
              <a:spcAft>
                <a:spcPts val="1200"/>
              </a:spcAft>
              <a:buNone/>
            </a:pPr>
            <a:r>
              <a:rPr lang="en-AU" b="1" dirty="0">
                <a:ea typeface="ＭＳ Ｐゴシック" pitchFamily="34" charset="-128"/>
              </a:rPr>
              <a:t>It also delivers on Duty of Care responsibilities to employees.</a:t>
            </a:r>
          </a:p>
        </p:txBody>
      </p:sp>
    </p:spTree>
    <p:extLst>
      <p:ext uri="{BB962C8B-B14F-4D97-AF65-F5344CB8AC3E}">
        <p14:creationId xmlns:p14="http://schemas.microsoft.com/office/powerpoint/2010/main" val="204960622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33</a:t>
            </a:fld>
            <a:endParaRPr lang="en-AU" sz="1400" dirty="0">
              <a:solidFill>
                <a:schemeClr val="bg1"/>
              </a:solidFill>
            </a:endParaRPr>
          </a:p>
        </p:txBody>
      </p:sp>
      <p:sp>
        <p:nvSpPr>
          <p:cNvPr id="8194" name="Rectangle 2"/>
          <p:cNvSpPr>
            <a:spLocks noGrp="1" noChangeArrowheads="1"/>
          </p:cNvSpPr>
          <p:nvPr>
            <p:ph type="ctrTitle" idx="4294967295"/>
          </p:nvPr>
        </p:nvSpPr>
        <p:spPr>
          <a:xfrm>
            <a:off x="0" y="622077"/>
            <a:ext cx="9144000" cy="574675"/>
          </a:xfrm>
          <a:extLst>
            <a:ext uri="{FAA26D3D-D897-4be2-8F04-BA451C77F1D7}">
              <ma14:placeholderFlag xmlns:ma14="http://schemas.microsoft.com/office/mac/drawingml/2011/main" xmlns="" val="1"/>
            </a:ext>
          </a:extLst>
        </p:spPr>
        <p:txBody>
          <a:bodyPr/>
          <a:lstStyle/>
          <a:p>
            <a:pPr algn="ctr" eaLnBrk="1" hangingPunct="1"/>
            <a:r>
              <a:rPr lang="en-AU" sz="2800" b="1" dirty="0">
                <a:ea typeface="ＭＳ Ｐゴシック" pitchFamily="34" charset="-128"/>
              </a:rPr>
              <a:t>References</a:t>
            </a:r>
            <a:endParaRPr lang="en-US" sz="2800" dirty="0">
              <a:ea typeface="ＭＳ Ｐゴシック" pitchFamily="34" charset="-128"/>
            </a:endParaRPr>
          </a:p>
        </p:txBody>
      </p:sp>
      <p:sp>
        <p:nvSpPr>
          <p:cNvPr id="56323" name="Rectangle 3"/>
          <p:cNvSpPr>
            <a:spLocks noGrp="1" noChangeArrowheads="1"/>
          </p:cNvSpPr>
          <p:nvPr>
            <p:ph type="subTitle" idx="4294967295"/>
          </p:nvPr>
        </p:nvSpPr>
        <p:spPr>
          <a:xfrm>
            <a:off x="323528" y="1340892"/>
            <a:ext cx="8713787" cy="4824412"/>
          </a:xfrm>
          <a:extLst>
            <a:ext uri="{FAA26D3D-D897-4be2-8F04-BA451C77F1D7}">
              <ma14:placeholderFlag xmlns:ma14="http://schemas.microsoft.com/office/mac/drawingml/2011/main" xmlns="" val="1"/>
            </a:ext>
          </a:extLst>
        </p:spPr>
        <p:txBody>
          <a:bodyPr>
            <a:normAutofit/>
          </a:bodyPr>
          <a:lstStyle/>
          <a:p>
            <a:pPr marL="342900" indent="-342900">
              <a:lnSpc>
                <a:spcPct val="110000"/>
              </a:lnSpc>
              <a:spcAft>
                <a:spcPts val="300"/>
              </a:spcAft>
              <a:buFont typeface="Wingdings" pitchFamily="2" charset="2"/>
              <a:buChar char="Ø"/>
            </a:pPr>
            <a:r>
              <a:rPr lang="en-AU" sz="1800" b="1" dirty="0">
                <a:ea typeface="ＭＳ Ｐゴシック" pitchFamily="34" charset="-128"/>
              </a:rPr>
              <a:t>The Canadian CFPOA (1999)  –  A Guide</a:t>
            </a:r>
          </a:p>
          <a:p>
            <a:pPr marL="628650" indent="0">
              <a:lnSpc>
                <a:spcPct val="110000"/>
              </a:lnSpc>
              <a:spcBef>
                <a:spcPct val="0"/>
              </a:spcBef>
              <a:spcAft>
                <a:spcPts val="600"/>
              </a:spcAft>
              <a:buNone/>
            </a:pPr>
            <a:r>
              <a:rPr lang="en-AU" sz="1600" u="sng" dirty="0">
                <a:solidFill>
                  <a:srgbClr val="0000FF"/>
                </a:solidFill>
                <a:ea typeface="ＭＳ Ｐゴシック" pitchFamily="34" charset="-128"/>
                <a:hlinkClick r:id="rId2"/>
              </a:rPr>
              <a:t>http://www.publications.gc.ca/collections/Collection/J2-161-1999E.pdf</a:t>
            </a:r>
            <a:r>
              <a:rPr lang="en-AU" sz="1600" u="sng" dirty="0">
                <a:solidFill>
                  <a:srgbClr val="0000FF"/>
                </a:solidFill>
                <a:ea typeface="ＭＳ Ｐゴシック" pitchFamily="34" charset="-128"/>
              </a:rPr>
              <a:t> </a:t>
            </a:r>
          </a:p>
          <a:p>
            <a:pPr>
              <a:lnSpc>
                <a:spcPct val="110000"/>
              </a:lnSpc>
              <a:spcAft>
                <a:spcPts val="300"/>
              </a:spcAft>
              <a:buFont typeface="Wingdings" pitchFamily="2" charset="2"/>
              <a:buChar char="Ø"/>
            </a:pPr>
            <a:r>
              <a:rPr lang="en-US" sz="1800" b="1" dirty="0">
                <a:solidFill>
                  <a:srgbClr val="000000"/>
                </a:solidFill>
                <a:ea typeface="ＭＳ Ｐゴシック" pitchFamily="34" charset="-128"/>
              </a:rPr>
              <a:t>United Nations Convention Against Corruption (2004</a:t>
            </a:r>
            <a:r>
              <a:rPr lang="en-US" sz="1800" b="1" dirty="0">
                <a:ea typeface="ＭＳ Ｐゴシック" pitchFamily="34" charset="-128"/>
              </a:rPr>
              <a:t>) </a:t>
            </a:r>
          </a:p>
          <a:p>
            <a:pPr marL="628650" indent="0">
              <a:lnSpc>
                <a:spcPct val="110000"/>
              </a:lnSpc>
              <a:spcBef>
                <a:spcPct val="0"/>
              </a:spcBef>
              <a:spcAft>
                <a:spcPts val="600"/>
              </a:spcAft>
              <a:buNone/>
            </a:pPr>
            <a:r>
              <a:rPr lang="en-US" sz="1600" u="sng" dirty="0">
                <a:solidFill>
                  <a:srgbClr val="0000FF"/>
                </a:solidFill>
                <a:ea typeface="ＭＳ Ｐゴシック" pitchFamily="34" charset="-128"/>
              </a:rPr>
              <a:t>https://</a:t>
            </a:r>
            <a:r>
              <a:rPr lang="en-US" sz="1600" u="sng" dirty="0" err="1">
                <a:solidFill>
                  <a:srgbClr val="0000FF"/>
                </a:solidFill>
                <a:ea typeface="ＭＳ Ｐゴシック" pitchFamily="34" charset="-128"/>
              </a:rPr>
              <a:t>www.unodc.org</a:t>
            </a:r>
            <a:r>
              <a:rPr lang="en-US" sz="1600" u="sng" dirty="0">
                <a:solidFill>
                  <a:srgbClr val="0000FF"/>
                </a:solidFill>
                <a:ea typeface="ＭＳ Ｐゴシック" pitchFamily="34" charset="-128"/>
              </a:rPr>
              <a:t>/documents/</a:t>
            </a:r>
            <a:r>
              <a:rPr lang="en-US" sz="1600" u="sng" dirty="0" err="1">
                <a:solidFill>
                  <a:srgbClr val="0000FF"/>
                </a:solidFill>
                <a:ea typeface="ＭＳ Ｐゴシック" pitchFamily="34" charset="-128"/>
              </a:rPr>
              <a:t>brussels</a:t>
            </a:r>
            <a:r>
              <a:rPr lang="en-US" sz="1600" u="sng" dirty="0">
                <a:solidFill>
                  <a:srgbClr val="0000FF"/>
                </a:solidFill>
                <a:ea typeface="ＭＳ Ｐゴシック" pitchFamily="34" charset="-128"/>
              </a:rPr>
              <a:t>/</a:t>
            </a:r>
            <a:r>
              <a:rPr lang="en-US" sz="1600" u="sng" dirty="0" err="1">
                <a:solidFill>
                  <a:srgbClr val="0000FF"/>
                </a:solidFill>
                <a:ea typeface="ＭＳ Ｐゴシック" pitchFamily="34" charset="-128"/>
              </a:rPr>
              <a:t>UN_Convention_Against_Corruption.pdf</a:t>
            </a:r>
            <a:endParaRPr lang="en-AU" sz="1600" dirty="0">
              <a:solidFill>
                <a:srgbClr val="0000FF"/>
              </a:solidFill>
              <a:ea typeface="ＭＳ Ｐゴシック" pitchFamily="34" charset="-128"/>
            </a:endParaRPr>
          </a:p>
          <a:p>
            <a:pPr marL="342900" indent="-342900">
              <a:lnSpc>
                <a:spcPct val="110000"/>
              </a:lnSpc>
              <a:buFont typeface="Wingdings" pitchFamily="2" charset="2"/>
              <a:buChar char="Ø"/>
            </a:pPr>
            <a:r>
              <a:rPr lang="en-AU" sz="1800" b="1" dirty="0">
                <a:ea typeface="ＭＳ Ｐゴシック" pitchFamily="34" charset="-128"/>
              </a:rPr>
              <a:t>OECD Convention on Combatting Bribery of Foreign Public Officials in International Business Transactions (2011)</a:t>
            </a:r>
          </a:p>
          <a:p>
            <a:pPr marL="628650" indent="0">
              <a:lnSpc>
                <a:spcPct val="110000"/>
              </a:lnSpc>
              <a:spcBef>
                <a:spcPct val="0"/>
              </a:spcBef>
              <a:spcAft>
                <a:spcPts val="600"/>
              </a:spcAft>
              <a:buNone/>
            </a:pPr>
            <a:r>
              <a:rPr lang="en-AU" sz="1600" u="sng" dirty="0">
                <a:solidFill>
                  <a:srgbClr val="0000FF"/>
                </a:solidFill>
                <a:ea typeface="ＭＳ Ｐゴシック" pitchFamily="34" charset="-128"/>
              </a:rPr>
              <a:t>http://</a:t>
            </a:r>
            <a:r>
              <a:rPr lang="en-AU" sz="1600" u="sng" dirty="0" err="1">
                <a:solidFill>
                  <a:srgbClr val="0000FF"/>
                </a:solidFill>
                <a:ea typeface="ＭＳ Ｐゴシック" pitchFamily="34" charset="-128"/>
              </a:rPr>
              <a:t>www.oecd.org</a:t>
            </a:r>
            <a:r>
              <a:rPr lang="en-AU" sz="1600" u="sng" dirty="0">
                <a:solidFill>
                  <a:srgbClr val="0000FF"/>
                </a:solidFill>
                <a:ea typeface="ＭＳ Ｐゴシック" pitchFamily="34" charset="-128"/>
              </a:rPr>
              <a:t>/</a:t>
            </a:r>
            <a:r>
              <a:rPr lang="en-AU" sz="1600" u="sng" dirty="0" err="1">
                <a:solidFill>
                  <a:srgbClr val="0000FF"/>
                </a:solidFill>
                <a:ea typeface="ＭＳ Ｐゴシック" pitchFamily="34" charset="-128"/>
              </a:rPr>
              <a:t>daf</a:t>
            </a:r>
            <a:r>
              <a:rPr lang="en-AU" sz="1600" u="sng" dirty="0">
                <a:solidFill>
                  <a:srgbClr val="0000FF"/>
                </a:solidFill>
                <a:ea typeface="ＭＳ Ｐゴシック" pitchFamily="34" charset="-128"/>
              </a:rPr>
              <a:t>/anti-bribery/</a:t>
            </a:r>
            <a:r>
              <a:rPr lang="en-AU" sz="1600" u="sng" dirty="0" err="1">
                <a:solidFill>
                  <a:srgbClr val="0000FF"/>
                </a:solidFill>
                <a:ea typeface="ＭＳ Ｐゴシック" pitchFamily="34" charset="-128"/>
              </a:rPr>
              <a:t>ConvCombatBribery_ENG.pdf</a:t>
            </a:r>
            <a:endParaRPr lang="en-AU" sz="1600" u="sng" dirty="0">
              <a:solidFill>
                <a:srgbClr val="0000FF"/>
              </a:solidFill>
              <a:ea typeface="ＭＳ Ｐゴシック" pitchFamily="34" charset="-128"/>
            </a:endParaRPr>
          </a:p>
          <a:p>
            <a:pPr marL="342900" indent="-342900">
              <a:lnSpc>
                <a:spcPct val="110000"/>
              </a:lnSpc>
              <a:buFont typeface="Wingdings" pitchFamily="2" charset="2"/>
              <a:buChar char="Ø"/>
            </a:pPr>
            <a:r>
              <a:rPr lang="en-AU" sz="1800" b="1" dirty="0">
                <a:ea typeface="ＭＳ Ｐゴシック" pitchFamily="34" charset="-128"/>
              </a:rPr>
              <a:t>The UK Bribery Act 2010 – Quick start guide (2011)</a:t>
            </a:r>
          </a:p>
          <a:p>
            <a:pPr marL="628650" indent="0">
              <a:lnSpc>
                <a:spcPct val="110000"/>
              </a:lnSpc>
              <a:spcAft>
                <a:spcPts val="600"/>
              </a:spcAft>
              <a:buNone/>
            </a:pPr>
            <a:r>
              <a:rPr lang="en-AU" sz="1600" dirty="0">
                <a:solidFill>
                  <a:srgbClr val="0000FF"/>
                </a:solidFill>
                <a:ea typeface="ＭＳ Ｐゴシック" pitchFamily="34" charset="-128"/>
              </a:rPr>
              <a:t>https://</a:t>
            </a:r>
            <a:r>
              <a:rPr lang="en-AU" sz="1600" dirty="0" err="1">
                <a:solidFill>
                  <a:srgbClr val="0000FF"/>
                </a:solidFill>
                <a:ea typeface="ＭＳ Ｐゴシック" pitchFamily="34" charset="-128"/>
              </a:rPr>
              <a:t>www.justice.gov.uk</a:t>
            </a:r>
            <a:r>
              <a:rPr lang="en-AU" sz="1600" dirty="0">
                <a:solidFill>
                  <a:srgbClr val="0000FF"/>
                </a:solidFill>
                <a:ea typeface="ＭＳ Ｐゴシック" pitchFamily="34" charset="-128"/>
              </a:rPr>
              <a:t>/downloads/legislation/bribery-act-2010-quick-start-guide.pdf</a:t>
            </a:r>
            <a:endParaRPr lang="en-AU" sz="1600" u="sng" dirty="0">
              <a:solidFill>
                <a:srgbClr val="0000FF"/>
              </a:solidFill>
              <a:ea typeface="ＭＳ Ｐゴシック" pitchFamily="34" charset="-128"/>
            </a:endParaRPr>
          </a:p>
          <a:p>
            <a:pPr marL="342900" indent="-342900">
              <a:lnSpc>
                <a:spcPct val="110000"/>
              </a:lnSpc>
              <a:buFont typeface="Wingdings" pitchFamily="2" charset="2"/>
              <a:buChar char="Ø"/>
            </a:pPr>
            <a:r>
              <a:rPr lang="en-US" sz="1800" b="1" dirty="0">
                <a:ea typeface="ＭＳ Ｐゴシック" pitchFamily="34" charset="-128"/>
              </a:rPr>
              <a:t>A Resource Guide to the US Foreign Corrupt Practices Act, (2012). </a:t>
            </a:r>
            <a:r>
              <a:rPr lang="en-US" sz="1600" b="1" dirty="0">
                <a:ea typeface="ＭＳ Ｐゴシック" pitchFamily="34" charset="-128"/>
              </a:rPr>
              <a:t> </a:t>
            </a:r>
            <a:r>
              <a:rPr lang="en-US" sz="1600" dirty="0">
                <a:ea typeface="ＭＳ Ｐゴシック" pitchFamily="34" charset="-128"/>
              </a:rPr>
              <a:t> </a:t>
            </a:r>
          </a:p>
          <a:p>
            <a:pPr marL="628650" indent="0">
              <a:lnSpc>
                <a:spcPct val="110000"/>
              </a:lnSpc>
              <a:spcAft>
                <a:spcPts val="600"/>
              </a:spcAft>
              <a:buNone/>
            </a:pPr>
            <a:r>
              <a:rPr lang="en-US" sz="1600" u="sng" dirty="0">
                <a:solidFill>
                  <a:srgbClr val="0000FF"/>
                </a:solidFill>
                <a:ea typeface="ＭＳ Ｐゴシック" pitchFamily="34" charset="-128"/>
                <a:hlinkClick r:id="rId3"/>
              </a:rPr>
              <a:t>http://http://www.sec.gov/spotlight/fcpa/fcpa-resource-guide.pdf</a:t>
            </a:r>
            <a:endParaRPr lang="en-US" sz="1600" u="sng" dirty="0">
              <a:solidFill>
                <a:srgbClr val="0000FF"/>
              </a:solidFill>
              <a:ea typeface="ＭＳ Ｐゴシック" pitchFamily="34" charset="-128"/>
            </a:endParaRPr>
          </a:p>
          <a:p>
            <a:pPr>
              <a:lnSpc>
                <a:spcPct val="110000"/>
              </a:lnSpc>
              <a:buFont typeface="Wingdings" pitchFamily="2" charset="2"/>
              <a:buChar char="Ø"/>
            </a:pPr>
            <a:r>
              <a:rPr lang="en-US" sz="1800" b="1" dirty="0">
                <a:ea typeface="ＭＳ Ｐゴシック" pitchFamily="34" charset="-128"/>
              </a:rPr>
              <a:t>Transparency International (2014)</a:t>
            </a:r>
          </a:p>
          <a:p>
            <a:pPr marL="0" indent="628650">
              <a:lnSpc>
                <a:spcPct val="110000"/>
              </a:lnSpc>
              <a:spcAft>
                <a:spcPts val="600"/>
              </a:spcAft>
              <a:buNone/>
            </a:pPr>
            <a:r>
              <a:rPr lang="en-US" sz="1600" u="sng" dirty="0">
                <a:solidFill>
                  <a:srgbClr val="0000FF"/>
                </a:solidFill>
                <a:ea typeface="ＭＳ Ｐゴシック" pitchFamily="34" charset="-128"/>
              </a:rPr>
              <a:t>http://www.transparency.org/cpi2014/results</a:t>
            </a:r>
          </a:p>
        </p:txBody>
      </p:sp>
    </p:spTree>
  </p:cSld>
  <p:clrMapOvr>
    <a:masterClrMapping/>
  </p:clrMapOvr>
  <p:transition spd="slow">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34</a:t>
            </a:fld>
            <a:endParaRPr lang="en-AU" sz="1400" dirty="0">
              <a:solidFill>
                <a:schemeClr val="bg1"/>
              </a:solidFill>
            </a:endParaRPr>
          </a:p>
        </p:txBody>
      </p:sp>
      <p:sp>
        <p:nvSpPr>
          <p:cNvPr id="8194" name="Rectangle 2"/>
          <p:cNvSpPr>
            <a:spLocks noGrp="1" noChangeArrowheads="1"/>
          </p:cNvSpPr>
          <p:nvPr>
            <p:ph type="ctrTitle" idx="4294967295"/>
          </p:nvPr>
        </p:nvSpPr>
        <p:spPr>
          <a:xfrm>
            <a:off x="0" y="622077"/>
            <a:ext cx="9144000" cy="574675"/>
          </a:xfrm>
          <a:extLst>
            <a:ext uri="{FAA26D3D-D897-4be2-8F04-BA451C77F1D7}">
              <ma14:placeholderFlag xmlns:ma14="http://schemas.microsoft.com/office/mac/drawingml/2011/main" xmlns="" val="1"/>
            </a:ext>
          </a:extLst>
        </p:spPr>
        <p:txBody>
          <a:bodyPr/>
          <a:lstStyle/>
          <a:p>
            <a:pPr algn="ctr" eaLnBrk="1" hangingPunct="1"/>
            <a:r>
              <a:rPr lang="en-AU" sz="2800" b="1" dirty="0">
                <a:ea typeface="ＭＳ Ｐゴシック" pitchFamily="34" charset="-128"/>
              </a:rPr>
              <a:t>References cont</a:t>
            </a:r>
            <a:r>
              <a:rPr lang="en-AU" altLang="en-US" sz="2800" b="1" dirty="0">
                <a:ea typeface="ＭＳ Ｐゴシック" pitchFamily="34" charset="-128"/>
              </a:rPr>
              <a:t>’</a:t>
            </a:r>
            <a:r>
              <a:rPr lang="en-AU" sz="2800" b="1" dirty="0">
                <a:ea typeface="ＭＳ Ｐゴシック" pitchFamily="34" charset="-128"/>
              </a:rPr>
              <a:t>d …</a:t>
            </a:r>
            <a:endParaRPr lang="en-US" sz="2800" dirty="0">
              <a:ea typeface="ＭＳ Ｐゴシック" pitchFamily="34" charset="-128"/>
            </a:endParaRPr>
          </a:p>
        </p:txBody>
      </p:sp>
      <p:sp>
        <p:nvSpPr>
          <p:cNvPr id="56323" name="Rectangle 3"/>
          <p:cNvSpPr>
            <a:spLocks noGrp="1" noChangeArrowheads="1"/>
          </p:cNvSpPr>
          <p:nvPr>
            <p:ph type="subTitle" idx="4294967295"/>
          </p:nvPr>
        </p:nvSpPr>
        <p:spPr>
          <a:xfrm>
            <a:off x="323477" y="1340768"/>
            <a:ext cx="8208963" cy="4249737"/>
          </a:xfrm>
          <a:extLst>
            <a:ext uri="{FAA26D3D-D897-4be2-8F04-BA451C77F1D7}">
              <ma14:placeholderFlag xmlns:ma14="http://schemas.microsoft.com/office/mac/drawingml/2011/main" xmlns="" val="1"/>
            </a:ext>
          </a:extLst>
        </p:spPr>
        <p:txBody>
          <a:bodyPr>
            <a:normAutofit/>
          </a:bodyPr>
          <a:lstStyle/>
          <a:p>
            <a:pPr marL="342900" indent="-342900">
              <a:lnSpc>
                <a:spcPct val="110000"/>
              </a:lnSpc>
              <a:buFont typeface="Wingdings" pitchFamily="2" charset="2"/>
              <a:buChar char="Ø"/>
            </a:pPr>
            <a:r>
              <a:rPr lang="en-AU" sz="1800" b="1" dirty="0">
                <a:ea typeface="ＭＳ Ｐゴシック" pitchFamily="34" charset="-128"/>
              </a:rPr>
              <a:t>Australian Anti-Bribery &amp; Corruption Compliance Obligations, </a:t>
            </a:r>
            <a:r>
              <a:rPr lang="en-AU" sz="1600" b="1" dirty="0">
                <a:ea typeface="ＭＳ Ｐゴシック" pitchFamily="34" charset="-128"/>
              </a:rPr>
              <a:t>Prepared by Clayton </a:t>
            </a:r>
            <a:r>
              <a:rPr lang="en-AU" sz="1600" b="1" dirty="0" err="1">
                <a:ea typeface="ＭＳ Ｐゴシック" pitchFamily="34" charset="-128"/>
              </a:rPr>
              <a:t>Utz</a:t>
            </a:r>
            <a:r>
              <a:rPr lang="en-AU" sz="1600" b="1" dirty="0">
                <a:ea typeface="ＭＳ Ｐゴシック" pitchFamily="34" charset="-128"/>
              </a:rPr>
              <a:t> for AAMIG</a:t>
            </a:r>
            <a:r>
              <a:rPr lang="en-AU" sz="1800" b="1" dirty="0">
                <a:ea typeface="ＭＳ Ｐゴシック" pitchFamily="34" charset="-128"/>
              </a:rPr>
              <a:t>, Jul 2015</a:t>
            </a:r>
          </a:p>
          <a:p>
            <a:pPr marL="628650" indent="0">
              <a:lnSpc>
                <a:spcPct val="110000"/>
              </a:lnSpc>
              <a:spcBef>
                <a:spcPct val="0"/>
              </a:spcBef>
              <a:spcAft>
                <a:spcPts val="600"/>
              </a:spcAft>
              <a:buNone/>
            </a:pPr>
            <a:r>
              <a:rPr lang="en-AU" sz="1600" u="sng" dirty="0">
                <a:solidFill>
                  <a:srgbClr val="0000FF"/>
                </a:solidFill>
                <a:ea typeface="ＭＳ Ｐゴシック" pitchFamily="34" charset="-128"/>
              </a:rPr>
              <a:t>http://</a:t>
            </a:r>
            <a:r>
              <a:rPr lang="en-AU" sz="1600" u="sng" dirty="0" err="1">
                <a:solidFill>
                  <a:srgbClr val="0000FF"/>
                </a:solidFill>
                <a:ea typeface="ＭＳ Ｐゴシック" pitchFamily="34" charset="-128"/>
              </a:rPr>
              <a:t>aameg.org</a:t>
            </a:r>
            <a:r>
              <a:rPr lang="en-AU" sz="1600" u="sng" dirty="0">
                <a:solidFill>
                  <a:srgbClr val="0000FF"/>
                </a:solidFill>
                <a:ea typeface="ＭＳ Ｐゴシック" pitchFamily="34" charset="-128"/>
              </a:rPr>
              <a:t>/</a:t>
            </a:r>
            <a:r>
              <a:rPr lang="en-AU" sz="1600" u="sng" dirty="0" err="1">
                <a:solidFill>
                  <a:srgbClr val="0000FF"/>
                </a:solidFill>
                <a:ea typeface="ＭＳ Ｐゴシック" pitchFamily="34" charset="-128"/>
              </a:rPr>
              <a:t>wp</a:t>
            </a:r>
            <a:r>
              <a:rPr lang="en-AU" sz="1600" u="sng" dirty="0">
                <a:solidFill>
                  <a:srgbClr val="0000FF"/>
                </a:solidFill>
                <a:ea typeface="ＭＳ Ｐゴシック" pitchFamily="34" charset="-128"/>
              </a:rPr>
              <a:t>-content/uploads/2015/07/Australian-ABC-Compliance-Obligations-Summary-for-AAMIG-July-2015.pdf</a:t>
            </a:r>
          </a:p>
          <a:p>
            <a:pPr marL="342900" indent="-342900">
              <a:lnSpc>
                <a:spcPct val="110000"/>
              </a:lnSpc>
              <a:spcAft>
                <a:spcPts val="600"/>
              </a:spcAft>
              <a:buFont typeface="Wingdings" pitchFamily="2" charset="2"/>
              <a:buChar char="Ø"/>
            </a:pPr>
            <a:r>
              <a:rPr lang="en-US" sz="1800" b="1" dirty="0">
                <a:ea typeface="ＭＳ Ｐゴシック" pitchFamily="34" charset="-128"/>
              </a:rPr>
              <a:t>Foreign anti-bribery – an international report card on Australian law and enforcement, </a:t>
            </a:r>
            <a:r>
              <a:rPr lang="en-US" sz="1600" b="1" dirty="0">
                <a:ea typeface="ＭＳ Ｐゴシック" pitchFamily="34" charset="-128"/>
              </a:rPr>
              <a:t>Clayton </a:t>
            </a:r>
            <a:r>
              <a:rPr lang="en-US" sz="1600" b="1" dirty="0" err="1">
                <a:ea typeface="ＭＳ Ｐゴシック" pitchFamily="34" charset="-128"/>
              </a:rPr>
              <a:t>Utz</a:t>
            </a:r>
            <a:r>
              <a:rPr lang="en-US" sz="1600" b="1" dirty="0">
                <a:ea typeface="ＭＳ Ｐゴシック" pitchFamily="34" charset="-128"/>
              </a:rPr>
              <a:t> Insights, Nov 2012</a:t>
            </a:r>
          </a:p>
          <a:p>
            <a:pPr marL="628650" indent="0">
              <a:lnSpc>
                <a:spcPct val="110000"/>
              </a:lnSpc>
              <a:spcAft>
                <a:spcPts val="600"/>
              </a:spcAft>
              <a:buNone/>
            </a:pPr>
            <a:r>
              <a:rPr lang="en-AU" sz="1600" u="sng" dirty="0">
                <a:solidFill>
                  <a:srgbClr val="0000FF"/>
                </a:solidFill>
                <a:ea typeface="ＭＳ Ｐゴシック" pitchFamily="34" charset="-128"/>
              </a:rPr>
              <a:t>https://</a:t>
            </a:r>
            <a:r>
              <a:rPr lang="en-AU" sz="1600" u="sng" dirty="0" err="1">
                <a:solidFill>
                  <a:srgbClr val="0000FF"/>
                </a:solidFill>
                <a:ea typeface="ＭＳ Ｐゴシック" pitchFamily="34" charset="-128"/>
              </a:rPr>
              <a:t>www.claytonutz.com</a:t>
            </a:r>
            <a:r>
              <a:rPr lang="en-AU" sz="1600" u="sng" dirty="0">
                <a:solidFill>
                  <a:srgbClr val="0000FF"/>
                </a:solidFill>
                <a:ea typeface="ＭＳ Ｐゴシック" pitchFamily="34" charset="-128"/>
              </a:rPr>
              <a:t>/publications/edition/08_november_2012/20121108/foreign_anti-bribery-an_international_report_card_on_australian_law_and_enforcement.page</a:t>
            </a:r>
          </a:p>
          <a:p>
            <a:pPr marL="342900" indent="-342900">
              <a:lnSpc>
                <a:spcPct val="110000"/>
              </a:lnSpc>
              <a:buFont typeface="Wingdings" pitchFamily="2" charset="2"/>
              <a:buChar char="Ø"/>
            </a:pPr>
            <a:r>
              <a:rPr lang="en-US" sz="1800" b="1" dirty="0">
                <a:ea typeface="ＭＳ Ｐゴシック" pitchFamily="34" charset="-128"/>
              </a:rPr>
              <a:t>Doing Business in Australia: Anti-bribery</a:t>
            </a:r>
            <a:r>
              <a:rPr lang="en-US" sz="1600" b="1" dirty="0">
                <a:ea typeface="ＭＳ Ｐゴシック" pitchFamily="34" charset="-128"/>
              </a:rPr>
              <a:t>, Clayton </a:t>
            </a:r>
            <a:r>
              <a:rPr lang="en-US" sz="1600" b="1" dirty="0" err="1">
                <a:ea typeface="ＭＳ Ｐゴシック" pitchFamily="34" charset="-128"/>
              </a:rPr>
              <a:t>Utz</a:t>
            </a:r>
            <a:r>
              <a:rPr lang="en-US" sz="1600" b="1" dirty="0">
                <a:ea typeface="ＭＳ Ｐゴシック" pitchFamily="34" charset="-128"/>
              </a:rPr>
              <a:t> Insights, Nov 2014</a:t>
            </a:r>
          </a:p>
          <a:p>
            <a:pPr marL="628650" indent="0">
              <a:lnSpc>
                <a:spcPct val="110000"/>
              </a:lnSpc>
              <a:buNone/>
            </a:pPr>
            <a:r>
              <a:rPr lang="en-AU" sz="1600" u="sng" dirty="0">
                <a:solidFill>
                  <a:srgbClr val="0000FF"/>
                </a:solidFill>
                <a:ea typeface="ＭＳ Ｐゴシック" pitchFamily="34" charset="-128"/>
              </a:rPr>
              <a:t>http://</a:t>
            </a:r>
            <a:r>
              <a:rPr lang="en-AU" sz="1600" u="sng" dirty="0" err="1">
                <a:solidFill>
                  <a:srgbClr val="0000FF"/>
                </a:solidFill>
                <a:ea typeface="ＭＳ Ｐゴシック" pitchFamily="34" charset="-128"/>
              </a:rPr>
              <a:t>www.claytonutz.com</a:t>
            </a:r>
            <a:r>
              <a:rPr lang="en-AU" sz="1600" u="sng" dirty="0">
                <a:solidFill>
                  <a:srgbClr val="0000FF"/>
                </a:solidFill>
                <a:ea typeface="ＭＳ Ｐゴシック" pitchFamily="34" charset="-128"/>
              </a:rPr>
              <a:t>/publications/edition/27_november_2014/20141127/</a:t>
            </a:r>
            <a:r>
              <a:rPr lang="en-AU" sz="1600" u="sng" dirty="0" err="1">
                <a:solidFill>
                  <a:srgbClr val="0000FF"/>
                </a:solidFill>
                <a:ea typeface="ＭＳ Ｐゴシック" pitchFamily="34" charset="-128"/>
              </a:rPr>
              <a:t>doing_business_in_australia_anti-bribery.page</a:t>
            </a:r>
            <a:endParaRPr lang="en-AU" sz="1600" u="sng" dirty="0">
              <a:solidFill>
                <a:srgbClr val="0000FF"/>
              </a:solidFill>
              <a:ea typeface="ＭＳ Ｐゴシック" pitchFamily="34" charset="-128"/>
            </a:endParaRPr>
          </a:p>
          <a:p>
            <a:pPr marL="342900" indent="-342900">
              <a:lnSpc>
                <a:spcPct val="110000"/>
              </a:lnSpc>
              <a:spcAft>
                <a:spcPts val="600"/>
              </a:spcAft>
            </a:pPr>
            <a:endParaRPr lang="en-AU" sz="1800" dirty="0">
              <a:solidFill>
                <a:srgbClr val="0000FF"/>
              </a:solidFill>
              <a:ea typeface="ＭＳ Ｐゴシック" pitchFamily="34" charset="-128"/>
            </a:endParaRPr>
          </a:p>
        </p:txBody>
      </p:sp>
      <p:sp>
        <p:nvSpPr>
          <p:cNvPr id="62468" name="TextBox 4"/>
          <p:cNvSpPr txBox="1">
            <a:spLocks noChangeArrowheads="1"/>
          </p:cNvSpPr>
          <p:nvPr/>
        </p:nvSpPr>
        <p:spPr bwMode="auto">
          <a:xfrm>
            <a:off x="395536" y="5229200"/>
            <a:ext cx="892899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b="1" i="1" dirty="0">
                <a:latin typeface="+mn-lt"/>
              </a:rPr>
              <a:t>Source acknowledgements: </a:t>
            </a:r>
            <a:r>
              <a:rPr lang="en-US" sz="1400" dirty="0">
                <a:latin typeface="+mn-lt"/>
              </a:rPr>
              <a:t>Clayton </a:t>
            </a:r>
            <a:r>
              <a:rPr lang="en-US" sz="1400" dirty="0" err="1">
                <a:latin typeface="+mn-lt"/>
              </a:rPr>
              <a:t>Utz</a:t>
            </a:r>
            <a:r>
              <a:rPr lang="en-US" sz="1400" dirty="0">
                <a:latin typeface="+mn-lt"/>
              </a:rPr>
              <a:t>, Deloitte, PricewaterhouseCoopers, McCarthy </a:t>
            </a:r>
            <a:r>
              <a:rPr lang="en-US" sz="1400" dirty="0" err="1">
                <a:latin typeface="+mn-lt"/>
              </a:rPr>
              <a:t>Tetrault</a:t>
            </a:r>
            <a:r>
              <a:rPr lang="en-US" sz="1400" dirty="0">
                <a:latin typeface="+mn-lt"/>
              </a:rPr>
              <a:t>, </a:t>
            </a:r>
            <a:r>
              <a:rPr lang="en-US" sz="1400" dirty="0" err="1">
                <a:latin typeface="+mn-lt"/>
              </a:rPr>
              <a:t>MinterEllison</a:t>
            </a:r>
            <a:r>
              <a:rPr lang="en-US" sz="1400" dirty="0">
                <a:latin typeface="+mn-lt"/>
              </a:rPr>
              <a:t>, 	</a:t>
            </a:r>
            <a:r>
              <a:rPr lang="en-US" sz="1400" dirty="0" err="1">
                <a:latin typeface="+mn-lt"/>
              </a:rPr>
              <a:t>Allens</a:t>
            </a:r>
            <a:r>
              <a:rPr lang="en-US" sz="1400" dirty="0">
                <a:latin typeface="+mn-lt"/>
              </a:rPr>
              <a:t>&gt;&lt;</a:t>
            </a:r>
            <a:r>
              <a:rPr lang="en-US" sz="1400" dirty="0" err="1">
                <a:latin typeface="+mn-lt"/>
              </a:rPr>
              <a:t>Linklaters</a:t>
            </a:r>
            <a:r>
              <a:rPr lang="en-US" sz="1400" dirty="0">
                <a:latin typeface="+mn-lt"/>
              </a:rPr>
              <a:t>, Veracity Worldwide, Gibson Dunn, </a:t>
            </a:r>
            <a:r>
              <a:rPr lang="en-US" sz="1400" dirty="0" err="1">
                <a:latin typeface="+mn-lt"/>
              </a:rPr>
              <a:t>McGrathNicol</a:t>
            </a:r>
            <a:r>
              <a:rPr lang="en-US" sz="1400" dirty="0">
                <a:latin typeface="+mn-lt"/>
              </a:rPr>
              <a:t>, Transparency International.</a:t>
            </a:r>
            <a:endParaRPr lang="en-US" sz="1400" dirty="0">
              <a:solidFill>
                <a:srgbClr val="FF0000"/>
              </a:solidFill>
              <a:latin typeface="+mn-lt"/>
            </a:endParaRPr>
          </a:p>
        </p:txBody>
      </p:sp>
    </p:spTree>
  </p:cSld>
  <p:clrMapOvr>
    <a:masterClrMapping/>
  </p:clrMapOvr>
  <p:transition spd="slow">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1640" y="3596552"/>
            <a:ext cx="2520280" cy="253916"/>
          </a:xfrm>
          <a:prstGeom prst="rect">
            <a:avLst/>
          </a:prstGeom>
          <a:noFill/>
        </p:spPr>
        <p:txBody>
          <a:bodyPr wrap="square" rtlCol="0">
            <a:spAutoFit/>
          </a:bodyPr>
          <a:lstStyle/>
          <a:p>
            <a:r>
              <a:rPr lang="en-AU" sz="1050" dirty="0">
                <a:latin typeface="+mn-lt"/>
              </a:rPr>
              <a:t>Suite 9, 1297 Hay St, West Perth 6005</a:t>
            </a:r>
          </a:p>
        </p:txBody>
      </p:sp>
      <p:sp>
        <p:nvSpPr>
          <p:cNvPr id="7" name="TextBox 6"/>
          <p:cNvSpPr txBox="1"/>
          <p:nvPr/>
        </p:nvSpPr>
        <p:spPr>
          <a:xfrm>
            <a:off x="1331640" y="3891240"/>
            <a:ext cx="2520280" cy="261610"/>
          </a:xfrm>
          <a:prstGeom prst="rect">
            <a:avLst/>
          </a:prstGeom>
          <a:noFill/>
        </p:spPr>
        <p:txBody>
          <a:bodyPr wrap="square" rtlCol="0">
            <a:spAutoFit/>
          </a:bodyPr>
          <a:lstStyle/>
          <a:p>
            <a:r>
              <a:rPr lang="en-AU" sz="1050" dirty="0">
                <a:latin typeface="+mn-lt"/>
              </a:rPr>
              <a:t>PO Box 1018, West Perth 6872</a:t>
            </a:r>
          </a:p>
        </p:txBody>
      </p:sp>
      <p:sp>
        <p:nvSpPr>
          <p:cNvPr id="8" name="TextBox 7"/>
          <p:cNvSpPr txBox="1"/>
          <p:nvPr/>
        </p:nvSpPr>
        <p:spPr>
          <a:xfrm>
            <a:off x="1331640" y="4175502"/>
            <a:ext cx="1944216" cy="253916"/>
          </a:xfrm>
          <a:prstGeom prst="rect">
            <a:avLst/>
          </a:prstGeom>
          <a:noFill/>
        </p:spPr>
        <p:txBody>
          <a:bodyPr wrap="square" rtlCol="0">
            <a:spAutoFit/>
          </a:bodyPr>
          <a:lstStyle/>
          <a:p>
            <a:r>
              <a:rPr lang="en-AU" sz="1050" dirty="0">
                <a:latin typeface="+mn-lt"/>
              </a:rPr>
              <a:t>Telephone: +61 (08) 9226 0175</a:t>
            </a:r>
          </a:p>
        </p:txBody>
      </p:sp>
      <p:sp>
        <p:nvSpPr>
          <p:cNvPr id="9" name="TextBox 8"/>
          <p:cNvSpPr txBox="1"/>
          <p:nvPr/>
        </p:nvSpPr>
        <p:spPr>
          <a:xfrm>
            <a:off x="1331640" y="4463534"/>
            <a:ext cx="1728192" cy="261610"/>
          </a:xfrm>
          <a:prstGeom prst="rect">
            <a:avLst/>
          </a:prstGeom>
          <a:noFill/>
        </p:spPr>
        <p:txBody>
          <a:bodyPr wrap="square" rtlCol="0">
            <a:spAutoFit/>
          </a:bodyPr>
          <a:lstStyle/>
          <a:p>
            <a:r>
              <a:rPr lang="en-AU" sz="1050" dirty="0">
                <a:latin typeface="+mn-lt"/>
              </a:rPr>
              <a:t>Email: </a:t>
            </a:r>
            <a:r>
              <a:rPr lang="en-AU" sz="1050" dirty="0" err="1">
                <a:latin typeface="+mn-lt"/>
              </a:rPr>
              <a:t>info@aameg.org</a:t>
            </a:r>
            <a:endParaRPr lang="en-AU" sz="1050" dirty="0">
              <a:latin typeface="+mn-lt"/>
            </a:endParaRPr>
          </a:p>
        </p:txBody>
      </p:sp>
      <p:sp>
        <p:nvSpPr>
          <p:cNvPr id="10" name="TextBox 9"/>
          <p:cNvSpPr txBox="1"/>
          <p:nvPr/>
        </p:nvSpPr>
        <p:spPr>
          <a:xfrm>
            <a:off x="5512110" y="3860462"/>
            <a:ext cx="1800200" cy="369332"/>
          </a:xfrm>
          <a:prstGeom prst="rect">
            <a:avLst/>
          </a:prstGeom>
          <a:noFill/>
        </p:spPr>
        <p:txBody>
          <a:bodyPr wrap="square" rtlCol="0">
            <a:spAutoFit/>
          </a:bodyPr>
          <a:lstStyle/>
          <a:p>
            <a:r>
              <a:rPr lang="en-AU" b="1" dirty="0" err="1">
                <a:latin typeface="+mn-lt"/>
              </a:rPr>
              <a:t>www.aameg.org</a:t>
            </a:r>
            <a:endParaRPr lang="en-AU" b="1" dirty="0">
              <a:latin typeface="+mn-lt"/>
            </a:endParaRPr>
          </a:p>
        </p:txBody>
      </p:sp>
      <p:sp>
        <p:nvSpPr>
          <p:cNvPr id="11" name="TextBox 10"/>
          <p:cNvSpPr txBox="1"/>
          <p:nvPr/>
        </p:nvSpPr>
        <p:spPr>
          <a:xfrm>
            <a:off x="1331640" y="1700808"/>
            <a:ext cx="2878088" cy="1477328"/>
          </a:xfrm>
          <a:prstGeom prst="rect">
            <a:avLst/>
          </a:prstGeom>
          <a:noFill/>
        </p:spPr>
        <p:txBody>
          <a:bodyPr wrap="square" rtlCol="0">
            <a:spAutoFit/>
          </a:bodyPr>
          <a:lstStyle/>
          <a:p>
            <a:pPr>
              <a:lnSpc>
                <a:spcPct val="150000"/>
              </a:lnSpc>
            </a:pPr>
            <a:r>
              <a:rPr lang="en-AU" sz="2000" b="1" dirty="0">
                <a:latin typeface="+mn-lt"/>
              </a:rPr>
              <a:t>Bill Turner – Chairman</a:t>
            </a:r>
          </a:p>
          <a:p>
            <a:pPr>
              <a:lnSpc>
                <a:spcPct val="150000"/>
              </a:lnSpc>
            </a:pPr>
            <a:r>
              <a:rPr lang="en-AU" sz="2000" dirty="0">
                <a:latin typeface="+mn-lt"/>
              </a:rPr>
              <a:t>Mobile: 0411 188 018</a:t>
            </a:r>
          </a:p>
          <a:p>
            <a:pPr>
              <a:lnSpc>
                <a:spcPct val="150000"/>
              </a:lnSpc>
            </a:pPr>
            <a:r>
              <a:rPr lang="en-AU" sz="2000" dirty="0" err="1">
                <a:latin typeface="+mn-lt"/>
              </a:rPr>
              <a:t>bill.turner@aameg.org</a:t>
            </a:r>
            <a:endParaRPr lang="en-AU" sz="2000" dirty="0">
              <a:latin typeface="+mn-lt"/>
            </a:endParaRPr>
          </a:p>
        </p:txBody>
      </p:sp>
      <p:sp>
        <p:nvSpPr>
          <p:cNvPr id="12" name="TextBox 11"/>
          <p:cNvSpPr txBox="1"/>
          <p:nvPr/>
        </p:nvSpPr>
        <p:spPr>
          <a:xfrm>
            <a:off x="4893543" y="1700808"/>
            <a:ext cx="3166120" cy="1477328"/>
          </a:xfrm>
          <a:prstGeom prst="rect">
            <a:avLst/>
          </a:prstGeom>
          <a:noFill/>
        </p:spPr>
        <p:txBody>
          <a:bodyPr wrap="square" rtlCol="0">
            <a:spAutoFit/>
          </a:bodyPr>
          <a:lstStyle/>
          <a:p>
            <a:pPr>
              <a:lnSpc>
                <a:spcPct val="150000"/>
              </a:lnSpc>
            </a:pPr>
            <a:r>
              <a:rPr lang="en-AU" sz="2000" b="1" dirty="0">
                <a:latin typeface="+mn-lt"/>
              </a:rPr>
              <a:t>Trish O’Reilly – CEO</a:t>
            </a:r>
          </a:p>
          <a:p>
            <a:pPr>
              <a:lnSpc>
                <a:spcPct val="150000"/>
              </a:lnSpc>
            </a:pPr>
            <a:r>
              <a:rPr lang="en-AU" sz="2000" dirty="0">
                <a:latin typeface="+mn-lt"/>
              </a:rPr>
              <a:t>Mobile: 0401 843 513</a:t>
            </a:r>
          </a:p>
          <a:p>
            <a:pPr>
              <a:lnSpc>
                <a:spcPct val="150000"/>
              </a:lnSpc>
            </a:pPr>
            <a:r>
              <a:rPr lang="en-AU" sz="2000" dirty="0" err="1">
                <a:latin typeface="+mn-lt"/>
              </a:rPr>
              <a:t>trish.oreilly@aameg.org</a:t>
            </a:r>
            <a:endParaRPr lang="en-AU" sz="2000" dirty="0">
              <a:latin typeface="+mn-lt"/>
            </a:endParaRPr>
          </a:p>
        </p:txBody>
      </p:sp>
      <p:sp>
        <p:nvSpPr>
          <p:cNvPr id="13" name="TextBox 12"/>
          <p:cNvSpPr txBox="1"/>
          <p:nvPr/>
        </p:nvSpPr>
        <p:spPr>
          <a:xfrm>
            <a:off x="4829150" y="3596552"/>
            <a:ext cx="3060340" cy="276999"/>
          </a:xfrm>
          <a:prstGeom prst="rect">
            <a:avLst/>
          </a:prstGeom>
          <a:noFill/>
        </p:spPr>
        <p:txBody>
          <a:bodyPr wrap="square" rtlCol="0">
            <a:spAutoFit/>
          </a:bodyPr>
          <a:lstStyle/>
          <a:p>
            <a:r>
              <a:rPr lang="en-AU" sz="1200" dirty="0">
                <a:latin typeface="+mn-lt"/>
              </a:rPr>
              <a:t>For more information please visit our website</a:t>
            </a:r>
          </a:p>
        </p:txBody>
      </p:sp>
      <p:sp>
        <p:nvSpPr>
          <p:cNvPr id="14"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35</a:t>
            </a:fld>
            <a:endParaRPr lang="en-AU" sz="1400" dirty="0">
              <a:solidFill>
                <a:schemeClr val="bg1"/>
              </a:solidFill>
            </a:endParaRPr>
          </a:p>
        </p:txBody>
      </p:sp>
    </p:spTree>
    <p:extLst>
      <p:ext uri="{BB962C8B-B14F-4D97-AF65-F5344CB8AC3E}">
        <p14:creationId xmlns:p14="http://schemas.microsoft.com/office/powerpoint/2010/main" val="1718572897"/>
      </p:ext>
    </p:extLst>
  </p:cSld>
  <p:clrMapOvr>
    <a:masterClrMapping/>
  </p:clrMapOvr>
  <p:transition spd="slow">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36</a:t>
            </a:fld>
            <a:endParaRPr lang="en-AU" sz="1400" dirty="0">
              <a:solidFill>
                <a:schemeClr val="bg1"/>
              </a:solidFill>
            </a:endParaRPr>
          </a:p>
        </p:txBody>
      </p:sp>
      <p:sp>
        <p:nvSpPr>
          <p:cNvPr id="8194" name="Rectangle 2"/>
          <p:cNvSpPr>
            <a:spLocks noGrp="1" noChangeArrowheads="1"/>
          </p:cNvSpPr>
          <p:nvPr>
            <p:ph type="ctrTitle" idx="4294967295"/>
          </p:nvPr>
        </p:nvSpPr>
        <p:spPr>
          <a:xfrm>
            <a:off x="0" y="980753"/>
            <a:ext cx="9144000" cy="576039"/>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dirty="0"/>
              <a:t>Workshop s</a:t>
            </a:r>
            <a:r>
              <a:rPr lang="en-AU" sz="2800" b="1" dirty="0"/>
              <a:t>upporting member companies:</a:t>
            </a:r>
            <a:endParaRPr lang="en-US" sz="2800" dirty="0"/>
          </a:p>
        </p:txBody>
      </p:sp>
      <p:sp>
        <p:nvSpPr>
          <p:cNvPr id="6" name="TextBox 2"/>
          <p:cNvSpPr txBox="1">
            <a:spLocks noChangeArrowheads="1"/>
          </p:cNvSpPr>
          <p:nvPr/>
        </p:nvSpPr>
        <p:spPr bwMode="auto">
          <a:xfrm>
            <a:off x="1115616" y="5373216"/>
            <a:ext cx="6912768"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dirty="0">
                <a:latin typeface="+mn-lt"/>
              </a:rPr>
              <a:t>Disclaimer:  This presentation is for the purposes of creating awareness only and should not be relied upon as professional or legal advice.</a:t>
            </a:r>
          </a:p>
        </p:txBody>
      </p:sp>
      <p:pic>
        <p:nvPicPr>
          <p:cNvPr id="7" name="Picture 6"/>
          <p:cNvPicPr>
            <a:picLocks noChangeAspect="1"/>
          </p:cNvPicPr>
          <p:nvPr/>
        </p:nvPicPr>
        <p:blipFill>
          <a:blip r:embed="rId2"/>
          <a:stretch>
            <a:fillRect/>
          </a:stretch>
        </p:blipFill>
        <p:spPr>
          <a:xfrm>
            <a:off x="1043607" y="1844825"/>
            <a:ext cx="4308303" cy="576064"/>
          </a:xfrm>
          <a:prstGeom prst="rect">
            <a:avLst/>
          </a:prstGeom>
        </p:spPr>
      </p:pic>
      <p:pic>
        <p:nvPicPr>
          <p:cNvPr id="8" name="Picture 7"/>
          <p:cNvPicPr>
            <a:picLocks noChangeAspect="1"/>
          </p:cNvPicPr>
          <p:nvPr/>
        </p:nvPicPr>
        <p:blipFill>
          <a:blip r:embed="rId3"/>
          <a:stretch>
            <a:fillRect/>
          </a:stretch>
        </p:blipFill>
        <p:spPr>
          <a:xfrm>
            <a:off x="5768607" y="4221088"/>
            <a:ext cx="2691825" cy="499514"/>
          </a:xfrm>
          <a:prstGeom prst="rect">
            <a:avLst/>
          </a:prstGeom>
        </p:spPr>
      </p:pic>
      <p:pic>
        <p:nvPicPr>
          <p:cNvPr id="9" name="Picture 8"/>
          <p:cNvPicPr>
            <a:picLocks noChangeAspect="1"/>
          </p:cNvPicPr>
          <p:nvPr/>
        </p:nvPicPr>
        <p:blipFill>
          <a:blip r:embed="rId4"/>
          <a:stretch>
            <a:fillRect/>
          </a:stretch>
        </p:blipFill>
        <p:spPr>
          <a:xfrm>
            <a:off x="1187624" y="4005064"/>
            <a:ext cx="2928168" cy="792088"/>
          </a:xfrm>
          <a:prstGeom prst="rect">
            <a:avLst/>
          </a:prstGeom>
        </p:spPr>
      </p:pic>
      <p:pic>
        <p:nvPicPr>
          <p:cNvPr id="10" name="Picture 9"/>
          <p:cNvPicPr>
            <a:picLocks noChangeAspect="1"/>
          </p:cNvPicPr>
          <p:nvPr/>
        </p:nvPicPr>
        <p:blipFill>
          <a:blip r:embed="rId5"/>
          <a:stretch>
            <a:fillRect/>
          </a:stretch>
        </p:blipFill>
        <p:spPr>
          <a:xfrm>
            <a:off x="6516216" y="2708920"/>
            <a:ext cx="1944216" cy="1296144"/>
          </a:xfrm>
          <a:prstGeom prst="rect">
            <a:avLst/>
          </a:prstGeom>
        </p:spPr>
      </p:pic>
      <p:pic>
        <p:nvPicPr>
          <p:cNvPr id="11" name="Picture 10"/>
          <p:cNvPicPr>
            <a:picLocks noChangeAspect="1"/>
          </p:cNvPicPr>
          <p:nvPr/>
        </p:nvPicPr>
        <p:blipFill>
          <a:blip r:embed="rId6"/>
          <a:stretch>
            <a:fillRect/>
          </a:stretch>
        </p:blipFill>
        <p:spPr>
          <a:xfrm>
            <a:off x="3995936" y="2708920"/>
            <a:ext cx="1872208" cy="936104"/>
          </a:xfrm>
          <a:prstGeom prst="rect">
            <a:avLst/>
          </a:prstGeom>
        </p:spPr>
      </p:pic>
      <p:pic>
        <p:nvPicPr>
          <p:cNvPr id="2" name="Picture 1"/>
          <p:cNvPicPr>
            <a:picLocks noChangeAspect="1"/>
          </p:cNvPicPr>
          <p:nvPr/>
        </p:nvPicPr>
        <p:blipFill>
          <a:blip r:embed="rId7"/>
          <a:stretch>
            <a:fillRect/>
          </a:stretch>
        </p:blipFill>
        <p:spPr>
          <a:xfrm>
            <a:off x="1187624" y="2852936"/>
            <a:ext cx="1584176" cy="604980"/>
          </a:xfrm>
          <a:prstGeom prst="rect">
            <a:avLst/>
          </a:prstGeom>
        </p:spPr>
      </p:pic>
    </p:spTree>
    <p:extLst>
      <p:ext uri="{BB962C8B-B14F-4D97-AF65-F5344CB8AC3E}">
        <p14:creationId xmlns:p14="http://schemas.microsoft.com/office/powerpoint/2010/main" val="4109362655"/>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4</a:t>
            </a:fld>
            <a:endParaRPr lang="en-AU" sz="1400" dirty="0">
              <a:solidFill>
                <a:schemeClr val="bg1"/>
              </a:solidFill>
            </a:endParaRPr>
          </a:p>
        </p:txBody>
      </p:sp>
      <p:sp>
        <p:nvSpPr>
          <p:cNvPr id="8194" name="Rectangle 2"/>
          <p:cNvSpPr>
            <a:spLocks noGrp="1" noChangeArrowheads="1"/>
          </p:cNvSpPr>
          <p:nvPr>
            <p:ph type="ctrTitle" idx="4294967295"/>
          </p:nvPr>
        </p:nvSpPr>
        <p:spPr>
          <a:xfrm>
            <a:off x="0" y="835496"/>
            <a:ext cx="9144000" cy="649288"/>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In Domestic Operations (</a:t>
            </a:r>
            <a:r>
              <a:rPr lang="en-AU" sz="2800" b="1" dirty="0" err="1"/>
              <a:t>Aust</a:t>
            </a:r>
            <a:r>
              <a:rPr lang="en-AU" sz="2800" b="1" dirty="0"/>
              <a:t> &amp; NZ)</a:t>
            </a:r>
            <a:endParaRPr lang="en-US" sz="2800" dirty="0"/>
          </a:p>
        </p:txBody>
      </p:sp>
      <p:sp>
        <p:nvSpPr>
          <p:cNvPr id="35844" name="TextBox 2"/>
          <p:cNvSpPr txBox="1">
            <a:spLocks noChangeArrowheads="1"/>
          </p:cNvSpPr>
          <p:nvPr/>
        </p:nvSpPr>
        <p:spPr bwMode="auto">
          <a:xfrm>
            <a:off x="3707234" y="6505599"/>
            <a:ext cx="432115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dirty="0">
                <a:solidFill>
                  <a:schemeClr val="bg1"/>
                </a:solidFill>
              </a:rPr>
              <a:t>Source: Deloitte Bribery &amp; Corruption Survey 2015</a:t>
            </a:r>
          </a:p>
        </p:txBody>
      </p:sp>
      <p:sp>
        <p:nvSpPr>
          <p:cNvPr id="5" name="TextBox 4"/>
          <p:cNvSpPr txBox="1"/>
          <p:nvPr/>
        </p:nvSpPr>
        <p:spPr>
          <a:xfrm>
            <a:off x="611560" y="3186959"/>
            <a:ext cx="3700577" cy="1366528"/>
          </a:xfrm>
          <a:prstGeom prst="rect">
            <a:avLst/>
          </a:prstGeom>
          <a:noFill/>
        </p:spPr>
        <p:txBody>
          <a:bodyPr wrap="none" rtlCol="0">
            <a:spAutoFit/>
          </a:bodyPr>
          <a:lstStyle/>
          <a:p>
            <a:r>
              <a:rPr lang="en-US" b="1" dirty="0">
                <a:latin typeface="+mn-lt"/>
              </a:rPr>
              <a:t>Sectors with highest reported cases:</a:t>
            </a:r>
          </a:p>
          <a:p>
            <a:pPr marL="342900" indent="-342900">
              <a:spcBef>
                <a:spcPct val="20000"/>
              </a:spcBef>
              <a:buFontTx/>
              <a:buChar char="•"/>
              <a:defRPr/>
            </a:pPr>
            <a:r>
              <a:rPr lang="en-US" dirty="0">
                <a:latin typeface="+mn-lt"/>
                <a:ea typeface="+mn-ea"/>
              </a:rPr>
              <a:t>Energy/ Resources,</a:t>
            </a:r>
          </a:p>
          <a:p>
            <a:pPr marL="342900" indent="-342900">
              <a:spcBef>
                <a:spcPct val="20000"/>
              </a:spcBef>
              <a:buFontTx/>
              <a:buChar char="•"/>
              <a:defRPr/>
            </a:pPr>
            <a:r>
              <a:rPr lang="en-US" dirty="0">
                <a:latin typeface="+mn-lt"/>
                <a:ea typeface="+mn-ea"/>
              </a:rPr>
              <a:t>Government/ Public sector, and</a:t>
            </a:r>
          </a:p>
          <a:p>
            <a:pPr marL="342900" indent="-342900">
              <a:spcBef>
                <a:spcPct val="20000"/>
              </a:spcBef>
              <a:buFontTx/>
              <a:buChar char="•"/>
              <a:defRPr/>
            </a:pPr>
            <a:r>
              <a:rPr lang="en-US" dirty="0">
                <a:latin typeface="+mn-lt"/>
                <a:ea typeface="+mn-ea"/>
              </a:rPr>
              <a:t>Financial services.</a:t>
            </a:r>
          </a:p>
        </p:txBody>
      </p:sp>
      <p:pic>
        <p:nvPicPr>
          <p:cNvPr id="4" name="Picture 3"/>
          <p:cNvPicPr>
            <a:picLocks noChangeAspect="1"/>
          </p:cNvPicPr>
          <p:nvPr/>
        </p:nvPicPr>
        <p:blipFill>
          <a:blip r:embed="rId2"/>
          <a:stretch>
            <a:fillRect/>
          </a:stretch>
        </p:blipFill>
        <p:spPr>
          <a:xfrm>
            <a:off x="4427984" y="2826919"/>
            <a:ext cx="4458692" cy="2364144"/>
          </a:xfrm>
          <a:prstGeom prst="rect">
            <a:avLst/>
          </a:prstGeom>
        </p:spPr>
      </p:pic>
      <p:sp>
        <p:nvSpPr>
          <p:cNvPr id="3" name="TextBox 2"/>
          <p:cNvSpPr txBox="1"/>
          <p:nvPr/>
        </p:nvSpPr>
        <p:spPr>
          <a:xfrm>
            <a:off x="611560" y="1746799"/>
            <a:ext cx="5352747" cy="1149545"/>
          </a:xfrm>
          <a:prstGeom prst="rect">
            <a:avLst/>
          </a:prstGeom>
          <a:noFill/>
        </p:spPr>
        <p:txBody>
          <a:bodyPr wrap="none" rtlCol="0">
            <a:spAutoFit/>
          </a:bodyPr>
          <a:lstStyle/>
          <a:p>
            <a:pPr>
              <a:spcAft>
                <a:spcPts val="300"/>
              </a:spcAft>
            </a:pPr>
            <a:r>
              <a:rPr lang="en-US" b="1" dirty="0">
                <a:latin typeface="+mn-lt"/>
              </a:rPr>
              <a:t>“Private sector to private sector” cases dominate: </a:t>
            </a:r>
          </a:p>
          <a:p>
            <a:pPr marL="342900" indent="-342900">
              <a:spcBef>
                <a:spcPct val="20000"/>
              </a:spcBef>
              <a:spcAft>
                <a:spcPts val="600"/>
              </a:spcAft>
              <a:buFontTx/>
              <a:buChar char="•"/>
              <a:defRPr/>
            </a:pPr>
            <a:r>
              <a:rPr lang="en-US" dirty="0">
                <a:latin typeface="+mn-lt"/>
                <a:ea typeface="+mn-ea"/>
              </a:rPr>
              <a:t>84% of cases involved private/ business people, and</a:t>
            </a:r>
          </a:p>
          <a:p>
            <a:pPr marL="342900" indent="-342900">
              <a:spcBef>
                <a:spcPct val="20000"/>
              </a:spcBef>
              <a:spcAft>
                <a:spcPts val="600"/>
              </a:spcAft>
              <a:buFontTx/>
              <a:buChar char="•"/>
              <a:defRPr/>
            </a:pPr>
            <a:r>
              <a:rPr lang="en-US" dirty="0">
                <a:latin typeface="+mn-lt"/>
                <a:ea typeface="+mn-ea"/>
              </a:rPr>
              <a:t>16% of cases involve only public officials.</a:t>
            </a:r>
          </a:p>
        </p:txBody>
      </p:sp>
      <p:sp>
        <p:nvSpPr>
          <p:cNvPr id="12" name="TextBox 11"/>
          <p:cNvSpPr txBox="1"/>
          <p:nvPr/>
        </p:nvSpPr>
        <p:spPr>
          <a:xfrm>
            <a:off x="611560" y="4771135"/>
            <a:ext cx="4608954" cy="1034129"/>
          </a:xfrm>
          <a:prstGeom prst="rect">
            <a:avLst/>
          </a:prstGeom>
          <a:noFill/>
        </p:spPr>
        <p:txBody>
          <a:bodyPr wrap="none" rtlCol="0">
            <a:spAutoFit/>
          </a:bodyPr>
          <a:lstStyle/>
          <a:p>
            <a:r>
              <a:rPr lang="en-US" b="1" dirty="0">
                <a:latin typeface="+mn-lt"/>
              </a:rPr>
              <a:t>Reporting of cases:</a:t>
            </a:r>
          </a:p>
          <a:p>
            <a:pPr marL="342900" indent="-342900">
              <a:spcBef>
                <a:spcPct val="20000"/>
              </a:spcBef>
              <a:buFontTx/>
              <a:buChar char="•"/>
              <a:defRPr/>
            </a:pPr>
            <a:r>
              <a:rPr lang="en-US" dirty="0">
                <a:latin typeface="+mn-lt"/>
                <a:ea typeface="+mn-ea"/>
              </a:rPr>
              <a:t>49% reported to law enforcement agencies,</a:t>
            </a:r>
          </a:p>
          <a:p>
            <a:pPr marL="342900" indent="-342900">
              <a:spcBef>
                <a:spcPct val="20000"/>
              </a:spcBef>
              <a:buFontTx/>
              <a:buChar char="•"/>
              <a:defRPr/>
            </a:pPr>
            <a:r>
              <a:rPr lang="en-US" dirty="0">
                <a:latin typeface="+mn-lt"/>
                <a:ea typeface="+mn-ea"/>
              </a:rPr>
              <a:t>24% reported to other stakeholders.</a:t>
            </a:r>
          </a:p>
        </p:txBody>
      </p:sp>
    </p:spTree>
    <p:extLst>
      <p:ext uri="{BB962C8B-B14F-4D97-AF65-F5344CB8AC3E}">
        <p14:creationId xmlns:p14="http://schemas.microsoft.com/office/powerpoint/2010/main" val="1269967869"/>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5</a:t>
            </a:fld>
            <a:endParaRPr lang="en-AU" sz="1400" dirty="0">
              <a:solidFill>
                <a:schemeClr val="bg1"/>
              </a:solidFill>
            </a:endParaRPr>
          </a:p>
        </p:txBody>
      </p:sp>
      <p:sp>
        <p:nvSpPr>
          <p:cNvPr id="8194" name="Rectangle 2"/>
          <p:cNvSpPr>
            <a:spLocks noGrp="1" noChangeArrowheads="1"/>
          </p:cNvSpPr>
          <p:nvPr>
            <p:ph type="ctrTitle" idx="4294967295"/>
          </p:nvPr>
        </p:nvSpPr>
        <p:spPr>
          <a:xfrm>
            <a:off x="0" y="835496"/>
            <a:ext cx="9144000" cy="649288"/>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In high-risk Overseas Jurisdictions</a:t>
            </a:r>
            <a:endParaRPr lang="en-US" sz="2800" dirty="0"/>
          </a:p>
        </p:txBody>
      </p:sp>
      <p:sp>
        <p:nvSpPr>
          <p:cNvPr id="35844" name="TextBox 2"/>
          <p:cNvSpPr txBox="1">
            <a:spLocks noChangeArrowheads="1"/>
          </p:cNvSpPr>
          <p:nvPr/>
        </p:nvSpPr>
        <p:spPr bwMode="auto">
          <a:xfrm>
            <a:off x="3779912" y="6478054"/>
            <a:ext cx="43924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dirty="0">
                <a:solidFill>
                  <a:schemeClr val="bg1"/>
                </a:solidFill>
              </a:rPr>
              <a:t>Source: Deloitte Bribery &amp; Corruption Survey 2015</a:t>
            </a:r>
          </a:p>
        </p:txBody>
      </p:sp>
      <p:sp>
        <p:nvSpPr>
          <p:cNvPr id="2" name="TextBox 1"/>
          <p:cNvSpPr txBox="1"/>
          <p:nvPr/>
        </p:nvSpPr>
        <p:spPr>
          <a:xfrm>
            <a:off x="611560" y="1644098"/>
            <a:ext cx="7992888" cy="707886"/>
          </a:xfrm>
          <a:prstGeom prst="rect">
            <a:avLst/>
          </a:prstGeom>
          <a:noFill/>
        </p:spPr>
        <p:txBody>
          <a:bodyPr wrap="square" rtlCol="0">
            <a:spAutoFit/>
          </a:bodyPr>
          <a:lstStyle/>
          <a:p>
            <a:r>
              <a:rPr lang="en-US" sz="2000" b="1" dirty="0">
                <a:latin typeface="+mn-lt"/>
              </a:rPr>
              <a:t>35% experienced one or more instances of bribery &amp; corruption in last 5 years.</a:t>
            </a:r>
          </a:p>
        </p:txBody>
      </p:sp>
      <p:sp>
        <p:nvSpPr>
          <p:cNvPr id="3" name="TextBox 2"/>
          <p:cNvSpPr txBox="1"/>
          <p:nvPr/>
        </p:nvSpPr>
        <p:spPr>
          <a:xfrm>
            <a:off x="611560" y="2496000"/>
            <a:ext cx="4267965" cy="1725088"/>
          </a:xfrm>
          <a:prstGeom prst="rect">
            <a:avLst/>
          </a:prstGeom>
          <a:noFill/>
        </p:spPr>
        <p:txBody>
          <a:bodyPr wrap="none" rtlCol="0">
            <a:spAutoFit/>
          </a:bodyPr>
          <a:lstStyle/>
          <a:p>
            <a:pPr>
              <a:spcAft>
                <a:spcPts val="600"/>
              </a:spcAft>
            </a:pPr>
            <a:r>
              <a:rPr lang="en-US" b="1" dirty="0">
                <a:latin typeface="+mn-lt"/>
              </a:rPr>
              <a:t>Top industries to report offshore incidents:</a:t>
            </a:r>
          </a:p>
          <a:p>
            <a:pPr marL="342900" indent="-342900">
              <a:spcBef>
                <a:spcPts val="0"/>
              </a:spcBef>
              <a:spcAft>
                <a:spcPts val="300"/>
              </a:spcAft>
              <a:buFontTx/>
              <a:buChar char="•"/>
              <a:defRPr/>
            </a:pPr>
            <a:r>
              <a:rPr lang="en-US" dirty="0">
                <a:latin typeface="+mn-lt"/>
                <a:ea typeface="+mn-ea"/>
              </a:rPr>
              <a:t>Energy &amp; Resources,</a:t>
            </a:r>
          </a:p>
          <a:p>
            <a:pPr marL="342900" indent="-342900">
              <a:spcBef>
                <a:spcPts val="0"/>
              </a:spcBef>
              <a:spcAft>
                <a:spcPts val="300"/>
              </a:spcAft>
              <a:buFontTx/>
              <a:buChar char="•"/>
              <a:defRPr/>
            </a:pPr>
            <a:r>
              <a:rPr lang="en-US" dirty="0">
                <a:latin typeface="+mn-lt"/>
                <a:ea typeface="+mn-ea"/>
              </a:rPr>
              <a:t>Manufacturing &amp; Engineering, </a:t>
            </a:r>
          </a:p>
          <a:p>
            <a:pPr marL="342900" indent="-342900">
              <a:spcBef>
                <a:spcPts val="0"/>
              </a:spcBef>
              <a:spcAft>
                <a:spcPts val="300"/>
              </a:spcAft>
              <a:buFontTx/>
              <a:buChar char="•"/>
              <a:defRPr/>
            </a:pPr>
            <a:r>
              <a:rPr lang="en-US" dirty="0">
                <a:latin typeface="+mn-lt"/>
                <a:ea typeface="+mn-ea"/>
              </a:rPr>
              <a:t>Financial Services, and</a:t>
            </a:r>
          </a:p>
          <a:p>
            <a:pPr marL="342900" indent="-342900">
              <a:spcBef>
                <a:spcPct val="20000"/>
              </a:spcBef>
              <a:spcAft>
                <a:spcPts val="1200"/>
              </a:spcAft>
              <a:buFontTx/>
              <a:buChar char="•"/>
              <a:defRPr/>
            </a:pPr>
            <a:r>
              <a:rPr lang="en-US" dirty="0">
                <a:latin typeface="+mn-lt"/>
                <a:ea typeface="+mn-ea"/>
              </a:rPr>
              <a:t>Professional Services</a:t>
            </a:r>
          </a:p>
        </p:txBody>
      </p:sp>
      <p:sp>
        <p:nvSpPr>
          <p:cNvPr id="5" name="TextBox 4"/>
          <p:cNvSpPr txBox="1"/>
          <p:nvPr/>
        </p:nvSpPr>
        <p:spPr>
          <a:xfrm>
            <a:off x="611560" y="4296200"/>
            <a:ext cx="7416824" cy="1725088"/>
          </a:xfrm>
          <a:prstGeom prst="rect">
            <a:avLst/>
          </a:prstGeom>
          <a:noFill/>
        </p:spPr>
        <p:txBody>
          <a:bodyPr wrap="square" rtlCol="0">
            <a:spAutoFit/>
          </a:bodyPr>
          <a:lstStyle/>
          <a:p>
            <a:pPr>
              <a:spcAft>
                <a:spcPts val="600"/>
              </a:spcAft>
            </a:pPr>
            <a:r>
              <a:rPr lang="en-US" b="1" dirty="0">
                <a:latin typeface="+mn-lt"/>
              </a:rPr>
              <a:t>Of the companies in high-risk overseas jurisdictions:</a:t>
            </a:r>
          </a:p>
          <a:p>
            <a:pPr marL="342900" indent="-342900">
              <a:spcBef>
                <a:spcPts val="0"/>
              </a:spcBef>
              <a:spcAft>
                <a:spcPts val="300"/>
              </a:spcAft>
              <a:buFontTx/>
              <a:buChar char="•"/>
              <a:defRPr/>
            </a:pPr>
            <a:r>
              <a:rPr lang="en-US" dirty="0">
                <a:latin typeface="+mn-lt"/>
                <a:ea typeface="+mn-ea"/>
              </a:rPr>
              <a:t>65% have not had a known incident in the last 5 years,</a:t>
            </a:r>
          </a:p>
          <a:p>
            <a:pPr marL="342900" indent="-342900">
              <a:spcBef>
                <a:spcPts val="0"/>
              </a:spcBef>
              <a:spcAft>
                <a:spcPts val="300"/>
              </a:spcAft>
              <a:buFontTx/>
              <a:buChar char="•"/>
              <a:defRPr/>
            </a:pPr>
            <a:r>
              <a:rPr lang="en-US" dirty="0">
                <a:latin typeface="+mn-lt"/>
                <a:ea typeface="+mn-ea"/>
              </a:rPr>
              <a:t>However, </a:t>
            </a:r>
          </a:p>
          <a:p>
            <a:pPr marL="800100" lvl="1" indent="-342900">
              <a:spcBef>
                <a:spcPts val="0"/>
              </a:spcBef>
              <a:spcAft>
                <a:spcPts val="300"/>
              </a:spcAft>
              <a:buFont typeface="Courier New"/>
              <a:buChar char="o"/>
              <a:defRPr/>
            </a:pPr>
            <a:r>
              <a:rPr lang="en-US" dirty="0">
                <a:latin typeface="+mn-lt"/>
                <a:ea typeface="+mn-ea"/>
              </a:rPr>
              <a:t>46% have never conducted a corruption risk assessment,</a:t>
            </a:r>
          </a:p>
          <a:p>
            <a:pPr marL="800100" lvl="1" indent="-342900">
              <a:spcBef>
                <a:spcPct val="20000"/>
              </a:spcBef>
              <a:buFont typeface="Courier New"/>
              <a:buChar char="o"/>
              <a:defRPr/>
            </a:pPr>
            <a:r>
              <a:rPr lang="en-US" dirty="0">
                <a:latin typeface="+mn-lt"/>
                <a:ea typeface="+mn-ea"/>
              </a:rPr>
              <a:t>19% do not discuss corruption risk at management or Board level.</a:t>
            </a:r>
          </a:p>
        </p:txBody>
      </p:sp>
      <p:pic>
        <p:nvPicPr>
          <p:cNvPr id="4" name="Picture 3"/>
          <p:cNvPicPr>
            <a:picLocks noChangeAspect="1"/>
          </p:cNvPicPr>
          <p:nvPr/>
        </p:nvPicPr>
        <p:blipFill>
          <a:blip r:embed="rId2"/>
          <a:stretch>
            <a:fillRect/>
          </a:stretch>
        </p:blipFill>
        <p:spPr>
          <a:xfrm>
            <a:off x="4854737" y="2852936"/>
            <a:ext cx="3900688" cy="1368152"/>
          </a:xfrm>
          <a:prstGeom prst="rect">
            <a:avLst/>
          </a:prstGeom>
        </p:spPr>
      </p:pic>
    </p:spTree>
    <p:extLst>
      <p:ext uri="{BB962C8B-B14F-4D97-AF65-F5344CB8AC3E}">
        <p14:creationId xmlns:p14="http://schemas.microsoft.com/office/powerpoint/2010/main" val="1301869691"/>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6</a:t>
            </a:fld>
            <a:endParaRPr lang="en-AU" sz="1400" dirty="0">
              <a:solidFill>
                <a:schemeClr val="bg1"/>
              </a:solidFill>
            </a:endParaRPr>
          </a:p>
        </p:txBody>
      </p:sp>
      <p:sp>
        <p:nvSpPr>
          <p:cNvPr id="8194" name="Rectangle 2"/>
          <p:cNvSpPr>
            <a:spLocks noGrp="1" noChangeArrowheads="1"/>
          </p:cNvSpPr>
          <p:nvPr>
            <p:ph type="ctrTitle" idx="4294967295"/>
          </p:nvPr>
        </p:nvSpPr>
        <p:spPr>
          <a:xfrm>
            <a:off x="0" y="835496"/>
            <a:ext cx="9066173" cy="649288"/>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Impact of bribery &amp; corruption</a:t>
            </a:r>
            <a:endParaRPr lang="en-US"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97150"/>
            <a:ext cx="8886661" cy="4424138"/>
          </a:xfrm>
          <a:prstGeom prst="rect">
            <a:avLst/>
          </a:prstGeom>
        </p:spPr>
      </p:pic>
      <p:sp>
        <p:nvSpPr>
          <p:cNvPr id="8" name="TextBox 2"/>
          <p:cNvSpPr txBox="1">
            <a:spLocks noChangeArrowheads="1"/>
          </p:cNvSpPr>
          <p:nvPr/>
        </p:nvSpPr>
        <p:spPr bwMode="auto">
          <a:xfrm>
            <a:off x="4139952" y="6362164"/>
            <a:ext cx="439248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dirty="0">
                <a:solidFill>
                  <a:schemeClr val="bg1"/>
                </a:solidFill>
              </a:rPr>
              <a:t>Source: PricewaterhouseCoopers Global Economic Crime Survey 2014</a:t>
            </a:r>
          </a:p>
        </p:txBody>
      </p:sp>
    </p:spTree>
    <p:extLst>
      <p:ext uri="{BB962C8B-B14F-4D97-AF65-F5344CB8AC3E}">
        <p14:creationId xmlns:p14="http://schemas.microsoft.com/office/powerpoint/2010/main" val="2757888016"/>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7</a:t>
            </a:fld>
            <a:endParaRPr lang="en-AU" sz="1400" dirty="0">
              <a:solidFill>
                <a:schemeClr val="bg1"/>
              </a:solidFill>
            </a:endParaRPr>
          </a:p>
        </p:txBody>
      </p:sp>
      <p:sp>
        <p:nvSpPr>
          <p:cNvPr id="8194" name="Rectangle 2"/>
          <p:cNvSpPr>
            <a:spLocks noGrp="1" noChangeArrowheads="1"/>
          </p:cNvSpPr>
          <p:nvPr>
            <p:ph type="ctrTitle" idx="4294967295"/>
          </p:nvPr>
        </p:nvSpPr>
        <p:spPr>
          <a:xfrm>
            <a:off x="0" y="835496"/>
            <a:ext cx="9144000" cy="649288"/>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Deloitte Bribery &amp; Corruption Survey 2012</a:t>
            </a:r>
            <a:endParaRPr lang="en-US" sz="2800" dirty="0"/>
          </a:p>
        </p:txBody>
      </p:sp>
      <p:pic>
        <p:nvPicPr>
          <p:cNvPr id="3993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516980"/>
            <a:ext cx="5909270" cy="4323554"/>
          </a:xfrm>
          <a:prstGeom prst="rect">
            <a:avLst/>
          </a:prstGeom>
          <a:noFill/>
          <a:ln w="19050" cmpd="sng">
            <a:solidFill>
              <a:schemeClr val="accent6"/>
            </a:solidFill>
            <a:miter lim="800000"/>
            <a:headEnd/>
            <a:tailEnd/>
          </a:ln>
          <a:extLst>
            <a:ext uri="{909E8E84-426E-40dd-AFC4-6F175D3DCCD1}">
              <a14:hiddenFill xmlns="" xmlns:a14="http://schemas.microsoft.com/office/drawing/2010/main">
                <a:solidFill>
                  <a:srgbClr val="FFFFFF"/>
                </a:solidFill>
              </a14:hiddenFill>
            </a:ext>
          </a:extLst>
        </p:spPr>
      </p:pic>
      <p:sp>
        <p:nvSpPr>
          <p:cNvPr id="35844" name="TextBox 2"/>
          <p:cNvSpPr txBox="1">
            <a:spLocks noChangeArrowheads="1"/>
          </p:cNvSpPr>
          <p:nvPr/>
        </p:nvSpPr>
        <p:spPr bwMode="auto">
          <a:xfrm>
            <a:off x="178842" y="6309320"/>
            <a:ext cx="25209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dirty="0">
                <a:solidFill>
                  <a:schemeClr val="bg1"/>
                </a:solidFill>
              </a:rPr>
              <a:t>Source: Deloitte</a:t>
            </a:r>
          </a:p>
        </p:txBody>
      </p:sp>
      <p:sp>
        <p:nvSpPr>
          <p:cNvPr id="2" name="TextBox 1"/>
          <p:cNvSpPr txBox="1"/>
          <p:nvPr/>
        </p:nvSpPr>
        <p:spPr>
          <a:xfrm>
            <a:off x="4427984" y="5147900"/>
            <a:ext cx="4392488" cy="40011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2015 Survey: “No” + “Not known” = 40%</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8</a:t>
            </a:fld>
            <a:endParaRPr lang="en-AU" sz="1400" dirty="0">
              <a:solidFill>
                <a:schemeClr val="bg1"/>
              </a:solidFill>
            </a:endParaRPr>
          </a:p>
        </p:txBody>
      </p:sp>
      <p:sp>
        <p:nvSpPr>
          <p:cNvPr id="8194" name="Rectangle 2"/>
          <p:cNvSpPr>
            <a:spLocks noGrp="1" noChangeArrowheads="1"/>
          </p:cNvSpPr>
          <p:nvPr>
            <p:ph type="ctrTitle" idx="4294967295"/>
          </p:nvPr>
        </p:nvSpPr>
        <p:spPr>
          <a:xfrm>
            <a:off x="0" y="981795"/>
            <a:ext cx="9144000" cy="430981"/>
          </a:xfrm>
          <a:extLst>
            <a:ext uri="{FAA26D3D-D897-4be2-8F04-BA451C77F1D7}">
              <ma14:placeholderFlag xmlns:ma14="http://schemas.microsoft.com/office/mac/drawingml/2011/main" xmlns="" val="1"/>
            </a:ext>
          </a:extLst>
        </p:spPr>
        <p:txBody>
          <a:bodyPr>
            <a:noAutofit/>
          </a:bodyPr>
          <a:lstStyle/>
          <a:p>
            <a:pPr algn="ctr" eaLnBrk="1" hangingPunct="1">
              <a:defRPr/>
            </a:pPr>
            <a:r>
              <a:rPr lang="en-AU" sz="2000" b="1" dirty="0"/>
              <a:t>Transparency International  Corruption Perception Index 2014</a:t>
            </a:r>
            <a:endParaRPr lang="en-US" sz="2000" dirty="0"/>
          </a:p>
        </p:txBody>
      </p:sp>
      <p:sp>
        <p:nvSpPr>
          <p:cNvPr id="36868" name="TextBox 2"/>
          <p:cNvSpPr txBox="1">
            <a:spLocks noChangeArrowheads="1"/>
          </p:cNvSpPr>
          <p:nvPr/>
        </p:nvSpPr>
        <p:spPr bwMode="auto">
          <a:xfrm>
            <a:off x="107504" y="6309320"/>
            <a:ext cx="475138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dirty="0">
                <a:solidFill>
                  <a:schemeClr val="bg1"/>
                </a:solidFill>
              </a:rPr>
              <a:t>Source: Transparency International</a:t>
            </a:r>
          </a:p>
        </p:txBody>
      </p:sp>
      <p:pic>
        <p:nvPicPr>
          <p:cNvPr id="3687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5517232"/>
            <a:ext cx="32385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002164" y="1700808"/>
            <a:ext cx="7139672" cy="3816424"/>
          </a:xfrm>
          <a:prstGeom prst="rect">
            <a:avLst/>
          </a:prstGeom>
        </p:spPr>
      </p:pic>
      <p:sp>
        <p:nvSpPr>
          <p:cNvPr id="34822" name="TextBox 5"/>
          <p:cNvSpPr txBox="1">
            <a:spLocks noChangeArrowheads="1"/>
          </p:cNvSpPr>
          <p:nvPr/>
        </p:nvSpPr>
        <p:spPr bwMode="auto">
          <a:xfrm>
            <a:off x="1079041" y="1772816"/>
            <a:ext cx="2484847" cy="2708434"/>
          </a:xfrm>
          <a:prstGeom prst="rect">
            <a:avLst/>
          </a:prstGeom>
          <a:solidFill>
            <a:schemeClr val="accent5">
              <a:lumMod val="20000"/>
              <a:lumOff val="80000"/>
            </a:schemeClr>
          </a:solidFill>
          <a:ln w="12700">
            <a:solidFill>
              <a:schemeClr val="tx1"/>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dirty="0">
                <a:latin typeface="+mn-lt"/>
              </a:rPr>
              <a:t>Country	  Rank	Score</a:t>
            </a:r>
          </a:p>
          <a:p>
            <a:pPr eaLnBrk="1" hangingPunct="1">
              <a:defRPr/>
            </a:pPr>
            <a:r>
              <a:rPr lang="en-US" sz="1400" dirty="0">
                <a:latin typeface="+mn-lt"/>
              </a:rPr>
              <a:t>Denmark	      1	  92</a:t>
            </a:r>
          </a:p>
          <a:p>
            <a:pPr eaLnBrk="1" hangingPunct="1">
              <a:defRPr/>
            </a:pPr>
            <a:r>
              <a:rPr lang="en-US" sz="1400" dirty="0">
                <a:latin typeface="+mn-lt"/>
              </a:rPr>
              <a:t>New Z                  2                91</a:t>
            </a:r>
          </a:p>
          <a:p>
            <a:pPr eaLnBrk="1" hangingPunct="1">
              <a:defRPr/>
            </a:pPr>
            <a:r>
              <a:rPr lang="en-US" sz="1400" dirty="0">
                <a:latin typeface="+mn-lt"/>
              </a:rPr>
              <a:t>Canada	    10	  81</a:t>
            </a:r>
          </a:p>
          <a:p>
            <a:pPr eaLnBrk="1" hangingPunct="1">
              <a:defRPr/>
            </a:pPr>
            <a:r>
              <a:rPr lang="en-US" sz="1400" dirty="0">
                <a:latin typeface="+mn-lt"/>
              </a:rPr>
              <a:t>Australia 	    11	  80</a:t>
            </a:r>
          </a:p>
          <a:p>
            <a:pPr eaLnBrk="1" hangingPunct="1">
              <a:defRPr/>
            </a:pPr>
            <a:r>
              <a:rPr lang="en-US" sz="1400" dirty="0">
                <a:latin typeface="+mn-lt"/>
              </a:rPr>
              <a:t>UK	    14	  78</a:t>
            </a:r>
          </a:p>
          <a:p>
            <a:pPr eaLnBrk="1" hangingPunct="1">
              <a:defRPr/>
            </a:pPr>
            <a:r>
              <a:rPr lang="en-US" sz="1400" dirty="0">
                <a:latin typeface="+mn-lt"/>
              </a:rPr>
              <a:t>USA	    17	  74</a:t>
            </a:r>
          </a:p>
          <a:p>
            <a:pPr eaLnBrk="1" hangingPunct="1">
              <a:defRPr/>
            </a:pPr>
            <a:r>
              <a:rPr lang="en-US" sz="1400" dirty="0">
                <a:latin typeface="+mn-lt"/>
              </a:rPr>
              <a:t>S Africa	    67	  44</a:t>
            </a:r>
          </a:p>
          <a:p>
            <a:pPr eaLnBrk="1" hangingPunct="1">
              <a:defRPr/>
            </a:pPr>
            <a:r>
              <a:rPr lang="en-US" sz="1400" dirty="0">
                <a:latin typeface="+mn-lt"/>
              </a:rPr>
              <a:t>China	  100	  36</a:t>
            </a:r>
          </a:p>
          <a:p>
            <a:pPr eaLnBrk="1" hangingPunct="1">
              <a:defRPr/>
            </a:pPr>
            <a:r>
              <a:rPr lang="en-US" sz="1400" dirty="0">
                <a:latin typeface="+mn-lt"/>
              </a:rPr>
              <a:t>Indonesia	  107	  34</a:t>
            </a:r>
          </a:p>
          <a:p>
            <a:pPr eaLnBrk="1" hangingPunct="1">
              <a:defRPr/>
            </a:pPr>
            <a:r>
              <a:rPr lang="en-US" sz="1400" dirty="0">
                <a:latin typeface="+mn-lt"/>
              </a:rPr>
              <a:t>DRC	  154	  22</a:t>
            </a:r>
          </a:p>
          <a:p>
            <a:pPr eaLnBrk="1" hangingPunct="1">
              <a:defRPr/>
            </a:pPr>
            <a:r>
              <a:rPr lang="en-US" sz="1400" dirty="0">
                <a:latin typeface="+mn-lt"/>
              </a:rPr>
              <a:t>Nth Korea	  174                  8</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660232" y="6304235"/>
            <a:ext cx="2133600" cy="365125"/>
          </a:xfrm>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3B7E3-DB21-409C-A255-E68147B3E5F4}" type="slidenum">
              <a:rPr lang="en-AU" sz="1400">
                <a:solidFill>
                  <a:schemeClr val="bg1"/>
                </a:solidFill>
              </a:rPr>
              <a:pPr eaLnBrk="1" hangingPunct="1"/>
              <a:t>9</a:t>
            </a:fld>
            <a:endParaRPr lang="en-AU" sz="1400" dirty="0">
              <a:solidFill>
                <a:schemeClr val="bg1"/>
              </a:solidFill>
            </a:endParaRPr>
          </a:p>
        </p:txBody>
      </p:sp>
      <p:sp>
        <p:nvSpPr>
          <p:cNvPr id="8194" name="Rectangle 2"/>
          <p:cNvSpPr>
            <a:spLocks noGrp="1" noChangeArrowheads="1"/>
          </p:cNvSpPr>
          <p:nvPr>
            <p:ph type="ctrTitle" idx="4294967295"/>
          </p:nvPr>
        </p:nvSpPr>
        <p:spPr>
          <a:xfrm>
            <a:off x="0" y="692497"/>
            <a:ext cx="9144000" cy="576263"/>
          </a:xfrm>
          <a:extLst>
            <a:ext uri="{FAA26D3D-D897-4be2-8F04-BA451C77F1D7}">
              <ma14:placeholderFlag xmlns:ma14="http://schemas.microsoft.com/office/mac/drawingml/2011/main" xmlns="" val="1"/>
            </a:ext>
          </a:extLst>
        </p:spPr>
        <p:txBody>
          <a:bodyPr>
            <a:normAutofit/>
          </a:bodyPr>
          <a:lstStyle/>
          <a:p>
            <a:pPr algn="ctr" eaLnBrk="1" hangingPunct="1">
              <a:defRPr/>
            </a:pPr>
            <a:r>
              <a:rPr lang="en-AU" sz="2800" b="1" dirty="0"/>
              <a:t>HISTORICAL CONTEXT</a:t>
            </a:r>
            <a:endParaRPr lang="en-US" sz="2800" dirty="0"/>
          </a:p>
        </p:txBody>
      </p:sp>
      <p:sp>
        <p:nvSpPr>
          <p:cNvPr id="56323" name="Rectangle 3"/>
          <p:cNvSpPr>
            <a:spLocks noGrp="1" noChangeArrowheads="1"/>
          </p:cNvSpPr>
          <p:nvPr>
            <p:ph type="subTitle" idx="4294967295"/>
          </p:nvPr>
        </p:nvSpPr>
        <p:spPr>
          <a:xfrm>
            <a:off x="143073" y="1268884"/>
            <a:ext cx="8749407" cy="4824412"/>
          </a:xfrm>
          <a:extLst>
            <a:ext uri="{FAA26D3D-D897-4be2-8F04-BA451C77F1D7}">
              <ma14:placeholderFlag xmlns:ma14="http://schemas.microsoft.com/office/mac/drawingml/2011/main" xmlns="" val="1"/>
            </a:ext>
          </a:extLst>
        </p:spPr>
        <p:txBody>
          <a:bodyPr>
            <a:noAutofit/>
          </a:bodyPr>
          <a:lstStyle/>
          <a:p>
            <a:pPr marL="0" indent="0" eaLnBrk="1" hangingPunct="1">
              <a:spcBef>
                <a:spcPts val="0"/>
              </a:spcBef>
              <a:buNone/>
              <a:defRPr/>
            </a:pPr>
            <a:r>
              <a:rPr lang="en-AU" sz="1800" b="1" dirty="0"/>
              <a:t>1977	Enactment of Foreign Corrupt Practices Act (“FCPA”) in USA</a:t>
            </a:r>
          </a:p>
          <a:p>
            <a:pPr marL="0" indent="0" eaLnBrk="1" hangingPunct="1">
              <a:spcBef>
                <a:spcPts val="0"/>
              </a:spcBef>
              <a:spcAft>
                <a:spcPts val="600"/>
              </a:spcAft>
              <a:buNone/>
              <a:defRPr/>
            </a:pPr>
            <a:r>
              <a:rPr lang="en-AU" sz="1800" b="1" dirty="0">
                <a:solidFill>
                  <a:srgbClr val="800000"/>
                </a:solidFill>
              </a:rPr>
              <a:t>	For two decades, USA was the only country to adopt extraterritorial   	   	anti-bribery laws</a:t>
            </a:r>
          </a:p>
          <a:p>
            <a:pPr marL="0" indent="0">
              <a:spcBef>
                <a:spcPts val="0"/>
              </a:spcBef>
              <a:buNone/>
              <a:defRPr/>
            </a:pPr>
            <a:r>
              <a:rPr lang="en-AU" sz="1800" b="1" dirty="0"/>
              <a:t>1997	OECD adoption of Convention on Combatting Bribery of Foreign Public 	Officials in International Business Transactions  </a:t>
            </a:r>
          </a:p>
          <a:p>
            <a:pPr marL="0" indent="0">
              <a:spcBef>
                <a:spcPts val="600"/>
              </a:spcBef>
              <a:spcAft>
                <a:spcPts val="600"/>
              </a:spcAft>
              <a:buNone/>
              <a:defRPr/>
            </a:pPr>
            <a:r>
              <a:rPr lang="en-AU" sz="1800" b="1" dirty="0"/>
              <a:t>1999     	Australia becomes a party to OECD Convention (1997)</a:t>
            </a:r>
          </a:p>
          <a:p>
            <a:pPr marL="0" indent="0">
              <a:spcBef>
                <a:spcPts val="0"/>
              </a:spcBef>
              <a:buNone/>
              <a:defRPr/>
            </a:pPr>
            <a:r>
              <a:rPr lang="en-AU" sz="1800" b="1" dirty="0"/>
              <a:t>1999	</a:t>
            </a:r>
            <a:r>
              <a:rPr lang="en-AU" sz="1800" b="1" dirty="0" err="1"/>
              <a:t>Cwl</a:t>
            </a:r>
            <a:r>
              <a:rPr lang="en-AU" sz="1800" b="1" dirty="0"/>
              <a:t> Criminal Code Amendment </a:t>
            </a:r>
            <a:r>
              <a:rPr lang="en-AU" sz="1800" dirty="0"/>
              <a:t>(Bribery of Foreign Public Officials)</a:t>
            </a:r>
            <a:r>
              <a:rPr lang="en-AU" sz="1800" b="1" dirty="0"/>
              <a:t> Act</a:t>
            </a:r>
          </a:p>
          <a:p>
            <a:pPr lvl="1" indent="0">
              <a:spcBef>
                <a:spcPts val="0"/>
              </a:spcBef>
              <a:buNone/>
              <a:defRPr/>
            </a:pPr>
            <a:r>
              <a:rPr lang="en-AU" b="1" dirty="0"/>
              <a:t>	</a:t>
            </a:r>
            <a:r>
              <a:rPr lang="en-AU" b="1" dirty="0">
                <a:solidFill>
                  <a:srgbClr val="800000"/>
                </a:solidFill>
              </a:rPr>
              <a:t>OECD Convention ratified by 34 member countries plus Argentina, Brazil, 	Bulgaria &amp; South Africa</a:t>
            </a:r>
          </a:p>
          <a:p>
            <a:pPr marL="0" indent="0">
              <a:spcBef>
                <a:spcPts val="600"/>
              </a:spcBef>
              <a:spcAft>
                <a:spcPts val="600"/>
              </a:spcAft>
              <a:buNone/>
              <a:defRPr/>
            </a:pPr>
            <a:r>
              <a:rPr lang="en-AU" sz="1800" b="1" dirty="0"/>
              <a:t>1999	Canadian Corruption of Foreign Public Officials Act (“CFPOA”)</a:t>
            </a:r>
          </a:p>
          <a:p>
            <a:pPr marL="0" indent="0">
              <a:spcBef>
                <a:spcPts val="600"/>
              </a:spcBef>
              <a:spcAft>
                <a:spcPts val="600"/>
              </a:spcAft>
              <a:buNone/>
              <a:defRPr/>
            </a:pPr>
            <a:r>
              <a:rPr lang="en-AU" sz="1800" b="1" dirty="0"/>
              <a:t>2004	UN Convention Against Corruption developed</a:t>
            </a:r>
          </a:p>
          <a:p>
            <a:pPr>
              <a:spcBef>
                <a:spcPts val="600"/>
              </a:spcBef>
              <a:spcAft>
                <a:spcPts val="600"/>
              </a:spcAft>
              <a:buAutoNum type="arabicPlain" startAt="2005"/>
              <a:defRPr/>
            </a:pPr>
            <a:r>
              <a:rPr lang="en-AU" sz="1800" b="1" dirty="0"/>
              <a:t>         Australia ratifies UN Convention Against Corruption </a:t>
            </a:r>
            <a:r>
              <a:rPr lang="en-AU" sz="1800" dirty="0"/>
              <a:t>(which does not   	recognise Facilitation Payments) </a:t>
            </a:r>
          </a:p>
          <a:p>
            <a:pPr marL="0" indent="0">
              <a:spcBef>
                <a:spcPts val="600"/>
              </a:spcBef>
              <a:spcAft>
                <a:spcPts val="600"/>
              </a:spcAft>
              <a:buNone/>
              <a:defRPr/>
            </a:pPr>
            <a:r>
              <a:rPr lang="en-AU" sz="1800" b="1" dirty="0"/>
              <a:t>2008	OECD Phase 2 Report critical of Australia, UK and Japan</a:t>
            </a:r>
          </a:p>
          <a:p>
            <a:pPr>
              <a:spcBef>
                <a:spcPts val="600"/>
              </a:spcBef>
              <a:spcAft>
                <a:spcPts val="600"/>
              </a:spcAft>
              <a:buAutoNum type="arabicPlain" startAt="2005"/>
              <a:defRPr/>
            </a:pPr>
            <a:endParaRPr lang="en-AU" sz="1800" b="1"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6323" grpId="0" build="p"/>
    </p:bldLst>
  </p:timing>
</p:sld>
</file>

<file path=ppt/theme/theme1.xml><?xml version="1.0" encoding="utf-8"?>
<a:theme xmlns:a="http://schemas.openxmlformats.org/drawingml/2006/main" name="Theme1AAME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Theme1AAMEG</Template>
  <TotalTime>10154</TotalTime>
  <Words>2880</Words>
  <Application>Microsoft Macintosh PowerPoint</Application>
  <PresentationFormat>On-screen Show (4:3)</PresentationFormat>
  <Paragraphs>346</Paragraphs>
  <Slides>36</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ＭＳ Ｐゴシック</vt:lpstr>
      <vt:lpstr>Arial</vt:lpstr>
      <vt:lpstr>Calibri</vt:lpstr>
      <vt:lpstr>Cambria</vt:lpstr>
      <vt:lpstr>Courier New</vt:lpstr>
      <vt:lpstr>Wingdings</vt:lpstr>
      <vt:lpstr>Theme1AAMEG</vt:lpstr>
      <vt:lpstr>Document</vt:lpstr>
      <vt:lpstr>PowerPoint Presentation</vt:lpstr>
      <vt:lpstr>Recent Developments in Anti-Bribery &amp; Corruption Enforcement</vt:lpstr>
      <vt:lpstr>In Domestic Operations (Aust &amp; NZ)</vt:lpstr>
      <vt:lpstr>In Domestic Operations (Aust &amp; NZ)</vt:lpstr>
      <vt:lpstr>In high-risk Overseas Jurisdictions</vt:lpstr>
      <vt:lpstr>Impact of bribery &amp; corruption</vt:lpstr>
      <vt:lpstr>Deloitte Bribery &amp; Corruption Survey 2012</vt:lpstr>
      <vt:lpstr>Transparency International  Corruption Perception Index 2014</vt:lpstr>
      <vt:lpstr>HISTORICAL CONTEXT</vt:lpstr>
      <vt:lpstr>HISTORICAL CONTEXT - 2</vt:lpstr>
      <vt:lpstr>OBJECTIVES OF AAMEG ABC WORKSHOPS</vt:lpstr>
      <vt:lpstr>AAMEG Guiding Documentation (around management of ABC risk)</vt:lpstr>
      <vt:lpstr>Legal Professional Privilege</vt:lpstr>
      <vt:lpstr>Recent Developments - Australia</vt:lpstr>
      <vt:lpstr>AAMEG response to developments in Aust.</vt:lpstr>
      <vt:lpstr>Recent Developments - UK </vt:lpstr>
      <vt:lpstr>Recent Developments - Canada</vt:lpstr>
      <vt:lpstr>US FCPA Enforcement Actions 2004-13</vt:lpstr>
      <vt:lpstr>Top 10 FCPA-Related Monetary Settlements</vt:lpstr>
      <vt:lpstr>Policy Documents – only the first step</vt:lpstr>
      <vt:lpstr>On-going Due Diligence</vt:lpstr>
      <vt:lpstr>Corporate Liability</vt:lpstr>
      <vt:lpstr>Director Liability</vt:lpstr>
      <vt:lpstr>Beyond Anti-Bribery Law</vt:lpstr>
      <vt:lpstr>Definition of what constitutes bribery</vt:lpstr>
      <vt:lpstr>Further Definitions - 1</vt:lpstr>
      <vt:lpstr>Further Definitions - 2</vt:lpstr>
      <vt:lpstr>Wording in Contracts</vt:lpstr>
      <vt:lpstr>Defences</vt:lpstr>
      <vt:lpstr>Parallel Situation in WA</vt:lpstr>
      <vt:lpstr>OECD Report Card on Australia – Oct 2012</vt:lpstr>
      <vt:lpstr>Ethical Corporate Culture</vt:lpstr>
      <vt:lpstr>References</vt:lpstr>
      <vt:lpstr>References cont’d …</vt:lpstr>
      <vt:lpstr>PowerPoint Presentation</vt:lpstr>
      <vt:lpstr>Workshop supporting member companies:</vt:lpstr>
    </vt:vector>
  </TitlesOfParts>
  <Company>Anvil Mining</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Burke</dc:creator>
  <cp:lastModifiedBy>William Turner</cp:lastModifiedBy>
  <cp:revision>466</cp:revision>
  <cp:lastPrinted>2016-01-06T00:12:19Z</cp:lastPrinted>
  <dcterms:created xsi:type="dcterms:W3CDTF">2010-08-26T03:17:41Z</dcterms:created>
  <dcterms:modified xsi:type="dcterms:W3CDTF">2018-07-16T22:51:51Z</dcterms:modified>
</cp:coreProperties>
</file>